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9144000" cy="5143500"/>
  <p:notesSz cx="9144000" cy="5143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80661" cy="514348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5832838" y="0"/>
            <a:ext cx="3311525" cy="5143500"/>
          </a:xfrm>
          <a:custGeom>
            <a:avLst/>
            <a:gdLst/>
            <a:ahLst/>
            <a:cxnLst/>
            <a:rect l="l" t="t" r="r" b="b"/>
            <a:pathLst>
              <a:path w="3311525" h="5143500">
                <a:moveTo>
                  <a:pt x="0" y="0"/>
                </a:moveTo>
                <a:lnTo>
                  <a:pt x="3311093" y="0"/>
                </a:lnTo>
                <a:lnTo>
                  <a:pt x="3311093" y="5143489"/>
                </a:lnTo>
                <a:lnTo>
                  <a:pt x="0" y="5143489"/>
                </a:lnTo>
                <a:lnTo>
                  <a:pt x="0" y="0"/>
                </a:lnTo>
                <a:close/>
              </a:path>
            </a:pathLst>
          </a:custGeom>
          <a:solidFill>
            <a:srgbClr val="F0C2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78815" y="760603"/>
            <a:ext cx="8186368" cy="1671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>
                <a:solidFill>
                  <a:schemeClr val="bg1"/>
                </a:solidFill>
                <a:latin typeface="Lato"/>
                <a:cs typeface="La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1">
                <a:solidFill>
                  <a:srgbClr val="F1C131"/>
                </a:solidFill>
                <a:latin typeface="Lato Black"/>
                <a:cs typeface="Lato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1">
                <a:solidFill>
                  <a:srgbClr val="F1C131"/>
                </a:solidFill>
                <a:latin typeface="Lato Black"/>
                <a:cs typeface="Lato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1">
                <a:solidFill>
                  <a:srgbClr val="F1C131"/>
                </a:solidFill>
                <a:latin typeface="Lato Black"/>
                <a:cs typeface="Lato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661965"/>
            <a:ext cx="9144000" cy="481965"/>
          </a:xfrm>
          <a:custGeom>
            <a:avLst/>
            <a:gdLst/>
            <a:ahLst/>
            <a:cxnLst/>
            <a:rect l="l" t="t" r="r" b="b"/>
            <a:pathLst>
              <a:path w="9144000" h="481964">
                <a:moveTo>
                  <a:pt x="0" y="0"/>
                </a:moveTo>
                <a:lnTo>
                  <a:pt x="9143931" y="0"/>
                </a:lnTo>
                <a:lnTo>
                  <a:pt x="9143931" y="481523"/>
                </a:lnTo>
                <a:lnTo>
                  <a:pt x="0" y="481523"/>
                </a:lnTo>
                <a:lnTo>
                  <a:pt x="0" y="0"/>
                </a:lnTo>
                <a:close/>
              </a:path>
            </a:pathLst>
          </a:custGeom>
          <a:solidFill>
            <a:srgbClr val="F0C23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8739" y="4735978"/>
            <a:ext cx="618891" cy="3751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4295" y="1011880"/>
            <a:ext cx="8315409" cy="299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1">
                <a:solidFill>
                  <a:srgbClr val="F1C131"/>
                </a:solidFill>
                <a:latin typeface="Lato Black"/>
                <a:cs typeface="Lato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7100" y="1549259"/>
            <a:ext cx="8209799" cy="2236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jpg"/><Relationship Id="rId4" Type="http://schemas.openxmlformats.org/officeDocument/2006/relationships/image" Target="../media/image4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5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Relationship Id="rId3" Type="http://schemas.openxmlformats.org/officeDocument/2006/relationships/image" Target="../media/image2.pn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6" Type="http://schemas.openxmlformats.org/officeDocument/2006/relationships/image" Target="../media/image14.jpg"/><Relationship Id="rId7" Type="http://schemas.openxmlformats.org/officeDocument/2006/relationships/image" Target="../media/image15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info@northlandcommunityfoundation.org.nz" TargetMode="External"/><Relationship Id="rId3" Type="http://schemas.openxmlformats.org/officeDocument/2006/relationships/hyperlink" Target="http://www.northlandcommunityfoundation.org.nz/" TargetMode="External"/><Relationship Id="rId4" Type="http://schemas.openxmlformats.org/officeDocument/2006/relationships/hyperlink" Target="http://www.facebook.com/ncf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16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786120" marR="508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Whang</a:t>
            </a:r>
            <a:r>
              <a:rPr dirty="0" sz="2600" spc="-5">
                <a:latin typeface="Arial"/>
                <a:cs typeface="Arial"/>
              </a:rPr>
              <a:t>ā</a:t>
            </a:r>
            <a:r>
              <a:rPr dirty="0" spc="-5"/>
              <a:t>rei </a:t>
            </a:r>
            <a:r>
              <a:rPr dirty="0"/>
              <a:t> </a:t>
            </a:r>
            <a:r>
              <a:rPr dirty="0" spc="-15"/>
              <a:t>Children’s </a:t>
            </a:r>
            <a:r>
              <a:rPr dirty="0" spc="-10"/>
              <a:t> </a:t>
            </a:r>
            <a:r>
              <a:rPr dirty="0" spc="-40"/>
              <a:t>Ward </a:t>
            </a:r>
            <a:r>
              <a:rPr dirty="0" spc="-35"/>
              <a:t> </a:t>
            </a:r>
            <a:r>
              <a:rPr dirty="0"/>
              <a:t>Refurbishment: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2819" y="2800223"/>
            <a:ext cx="227012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25" b="1">
                <a:solidFill>
                  <a:srgbClr val="FFFFFF"/>
                </a:solidFill>
                <a:latin typeface="Lato"/>
                <a:cs typeface="Lato"/>
              </a:rPr>
              <a:t>Mackenzie’s</a:t>
            </a:r>
            <a:r>
              <a:rPr dirty="0" sz="2200" spc="-65" b="1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 spc="-5" b="1">
                <a:solidFill>
                  <a:srgbClr val="FFFFFF"/>
                </a:solidFill>
                <a:latin typeface="Lato"/>
                <a:cs typeface="Lato"/>
              </a:rPr>
              <a:t>Story</a:t>
            </a:r>
            <a:endParaRPr sz="2200">
              <a:latin typeface="Lato"/>
              <a:cs typeface="Lato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73060" y="3519842"/>
            <a:ext cx="1321047" cy="80082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24243" y="1962146"/>
            <a:ext cx="2256420" cy="318134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24243" y="0"/>
            <a:ext cx="2256420" cy="19049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31020" y="1045210"/>
            <a:ext cx="5787390" cy="3460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dirty="0" sz="1400" i="1">
                <a:latin typeface="Arial"/>
                <a:cs typeface="Arial"/>
              </a:rPr>
              <a:t>Kia </a:t>
            </a:r>
            <a:r>
              <a:rPr dirty="0" sz="1400" spc="-5" i="1">
                <a:latin typeface="Arial"/>
                <a:cs typeface="Arial"/>
              </a:rPr>
              <a:t>ora, </a:t>
            </a:r>
            <a:r>
              <a:rPr dirty="0" sz="1400" i="1">
                <a:latin typeface="Arial"/>
                <a:cs typeface="Arial"/>
              </a:rPr>
              <a:t>my </a:t>
            </a:r>
            <a:r>
              <a:rPr dirty="0" sz="1400" spc="-5" i="1">
                <a:latin typeface="Arial"/>
                <a:cs typeface="Arial"/>
              </a:rPr>
              <a:t>daughter's name is </a:t>
            </a:r>
            <a:r>
              <a:rPr dirty="0" sz="1400" i="1">
                <a:latin typeface="Arial"/>
                <a:cs typeface="Arial"/>
              </a:rPr>
              <a:t>Mackenzie, </a:t>
            </a:r>
            <a:r>
              <a:rPr dirty="0" sz="1400" spc="-5" i="1">
                <a:latin typeface="Arial"/>
                <a:cs typeface="Arial"/>
              </a:rPr>
              <a:t>and at </a:t>
            </a:r>
            <a:r>
              <a:rPr dirty="0" sz="1400" i="1">
                <a:latin typeface="Arial"/>
                <a:cs typeface="Arial"/>
              </a:rPr>
              <a:t>the </a:t>
            </a:r>
            <a:r>
              <a:rPr dirty="0" sz="1400" spc="-5" i="1">
                <a:latin typeface="Arial"/>
                <a:cs typeface="Arial"/>
              </a:rPr>
              <a:t>end of </a:t>
            </a:r>
            <a:r>
              <a:rPr dirty="0" sz="1400" i="1">
                <a:latin typeface="Arial"/>
                <a:cs typeface="Arial"/>
              </a:rPr>
              <a:t>January </a:t>
            </a:r>
            <a:r>
              <a:rPr dirty="0" sz="1400" spc="5" i="1">
                <a:latin typeface="Arial"/>
                <a:cs typeface="Arial"/>
              </a:rPr>
              <a:t> </a:t>
            </a:r>
            <a:r>
              <a:rPr dirty="0" sz="1400" spc="-5" i="1">
                <a:latin typeface="Arial"/>
                <a:cs typeface="Arial"/>
              </a:rPr>
              <a:t>2020, </a:t>
            </a:r>
            <a:r>
              <a:rPr dirty="0" sz="1400" i="1">
                <a:latin typeface="Arial"/>
                <a:cs typeface="Arial"/>
              </a:rPr>
              <a:t>Mackenzie’s </a:t>
            </a:r>
            <a:r>
              <a:rPr dirty="0" sz="1400" spc="-5" i="1">
                <a:latin typeface="Arial"/>
                <a:cs typeface="Arial"/>
              </a:rPr>
              <a:t>health declined </a:t>
            </a:r>
            <a:r>
              <a:rPr dirty="0" sz="1400" i="1">
                <a:latin typeface="Arial"/>
                <a:cs typeface="Arial"/>
              </a:rPr>
              <a:t>signiﬁcantly </a:t>
            </a:r>
            <a:r>
              <a:rPr dirty="0" sz="1400" spc="-5" i="1">
                <a:latin typeface="Arial"/>
                <a:cs typeface="Arial"/>
              </a:rPr>
              <a:t>over </a:t>
            </a:r>
            <a:r>
              <a:rPr dirty="0" sz="1400" i="1">
                <a:latin typeface="Arial"/>
                <a:cs typeface="Arial"/>
              </a:rPr>
              <a:t>the space </a:t>
            </a:r>
            <a:r>
              <a:rPr dirty="0" sz="1400" spc="-5" i="1">
                <a:latin typeface="Arial"/>
                <a:cs typeface="Arial"/>
              </a:rPr>
              <a:t>of </a:t>
            </a:r>
            <a:r>
              <a:rPr dirty="0" sz="1400" i="1">
                <a:latin typeface="Arial"/>
                <a:cs typeface="Arial"/>
              </a:rPr>
              <a:t>a few </a:t>
            </a:r>
            <a:r>
              <a:rPr dirty="0" sz="1400" spc="5" i="1">
                <a:latin typeface="Arial"/>
                <a:cs typeface="Arial"/>
              </a:rPr>
              <a:t> </a:t>
            </a:r>
            <a:r>
              <a:rPr dirty="0" sz="1400" spc="-5" i="1">
                <a:latin typeface="Arial"/>
                <a:cs typeface="Arial"/>
              </a:rPr>
              <a:t>days. </a:t>
            </a:r>
            <a:r>
              <a:rPr dirty="0" sz="1400" i="1">
                <a:latin typeface="Arial"/>
                <a:cs typeface="Arial"/>
              </a:rPr>
              <a:t>Mackenzie </a:t>
            </a:r>
            <a:r>
              <a:rPr dirty="0" sz="1400" spc="-5" i="1">
                <a:latin typeface="Arial"/>
                <a:cs typeface="Arial"/>
              </a:rPr>
              <a:t>was looked after by </a:t>
            </a:r>
            <a:r>
              <a:rPr dirty="0" sz="1400" i="1">
                <a:latin typeface="Arial"/>
                <a:cs typeface="Arial"/>
              </a:rPr>
              <a:t>the Whangarei </a:t>
            </a:r>
            <a:r>
              <a:rPr dirty="0" sz="1400" spc="-5" i="1">
                <a:latin typeface="Arial"/>
                <a:cs typeface="Arial"/>
              </a:rPr>
              <a:t>Children’s </a:t>
            </a:r>
            <a:r>
              <a:rPr dirty="0" sz="1400" i="1">
                <a:latin typeface="Arial"/>
                <a:cs typeface="Arial"/>
              </a:rPr>
              <a:t>Ward (in </a:t>
            </a:r>
            <a:r>
              <a:rPr dirty="0" sz="1400" spc="5" i="1">
                <a:latin typeface="Arial"/>
                <a:cs typeface="Arial"/>
              </a:rPr>
              <a:t> </a:t>
            </a:r>
            <a:r>
              <a:rPr dirty="0" sz="1400" spc="-5" i="1">
                <a:latin typeface="Arial"/>
                <a:cs typeface="Arial"/>
              </a:rPr>
              <a:t>hospital) until </a:t>
            </a:r>
            <a:r>
              <a:rPr dirty="0" sz="1400" i="1">
                <a:latin typeface="Arial"/>
                <a:cs typeface="Arial"/>
              </a:rPr>
              <a:t>she </a:t>
            </a:r>
            <a:r>
              <a:rPr dirty="0" sz="1400" spc="-5" i="1">
                <a:latin typeface="Arial"/>
                <a:cs typeface="Arial"/>
              </a:rPr>
              <a:t>became </a:t>
            </a:r>
            <a:r>
              <a:rPr dirty="0" sz="1400" i="1">
                <a:latin typeface="Arial"/>
                <a:cs typeface="Arial"/>
              </a:rPr>
              <a:t>too </a:t>
            </a:r>
            <a:r>
              <a:rPr dirty="0" sz="1400" spc="-5" i="1">
                <a:latin typeface="Arial"/>
                <a:cs typeface="Arial"/>
              </a:rPr>
              <a:t>unwell and was airlifted </a:t>
            </a:r>
            <a:r>
              <a:rPr dirty="0" sz="1400" i="1">
                <a:latin typeface="Arial"/>
                <a:cs typeface="Arial"/>
              </a:rPr>
              <a:t>to </a:t>
            </a:r>
            <a:r>
              <a:rPr dirty="0" sz="1400" spc="-5" i="1">
                <a:latin typeface="Arial"/>
                <a:cs typeface="Arial"/>
              </a:rPr>
              <a:t>hospital in </a:t>
            </a:r>
            <a:r>
              <a:rPr dirty="0" sz="1400" i="1">
                <a:latin typeface="Arial"/>
                <a:cs typeface="Arial"/>
              </a:rPr>
              <a:t> Auckland. Mackenzie</a:t>
            </a:r>
            <a:r>
              <a:rPr dirty="0" sz="1400" spc="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spent</a:t>
            </a:r>
            <a:r>
              <a:rPr dirty="0" sz="1400" spc="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six</a:t>
            </a:r>
            <a:r>
              <a:rPr dirty="0" sz="1400" spc="5" i="1">
                <a:latin typeface="Arial"/>
                <a:cs typeface="Arial"/>
              </a:rPr>
              <a:t> </a:t>
            </a:r>
            <a:r>
              <a:rPr dirty="0" sz="1400" spc="-5" i="1">
                <a:latin typeface="Arial"/>
                <a:cs typeface="Arial"/>
              </a:rPr>
              <a:t>weeks in</a:t>
            </a:r>
            <a:r>
              <a:rPr dirty="0" sz="1400" i="1">
                <a:latin typeface="Arial"/>
                <a:cs typeface="Arial"/>
              </a:rPr>
              <a:t> Auckland</a:t>
            </a:r>
            <a:r>
              <a:rPr dirty="0" sz="1400" spc="5" i="1">
                <a:latin typeface="Arial"/>
                <a:cs typeface="Arial"/>
              </a:rPr>
              <a:t> </a:t>
            </a:r>
            <a:r>
              <a:rPr dirty="0" sz="1400" spc="-5" i="1">
                <a:latin typeface="Arial"/>
                <a:cs typeface="Arial"/>
              </a:rPr>
              <a:t>before</a:t>
            </a:r>
            <a:r>
              <a:rPr dirty="0" sz="1400" i="1">
                <a:latin typeface="Arial"/>
                <a:cs typeface="Arial"/>
              </a:rPr>
              <a:t> coming </a:t>
            </a:r>
            <a:r>
              <a:rPr dirty="0" sz="1400" spc="-5" i="1">
                <a:latin typeface="Arial"/>
                <a:cs typeface="Arial"/>
              </a:rPr>
              <a:t>home </a:t>
            </a:r>
            <a:r>
              <a:rPr dirty="0" sz="1400" i="1">
                <a:latin typeface="Arial"/>
                <a:cs typeface="Arial"/>
              </a:rPr>
              <a:t> to </a:t>
            </a:r>
            <a:r>
              <a:rPr dirty="0" sz="1400" spc="-5" i="1">
                <a:latin typeface="Arial"/>
                <a:cs typeface="Arial"/>
              </a:rPr>
              <a:t>Northland. </a:t>
            </a:r>
            <a:r>
              <a:rPr dirty="0" sz="1400" i="1">
                <a:latin typeface="Arial"/>
                <a:cs typeface="Arial"/>
              </a:rPr>
              <a:t>A few </a:t>
            </a:r>
            <a:r>
              <a:rPr dirty="0" sz="1400" spc="-5" i="1">
                <a:latin typeface="Arial"/>
                <a:cs typeface="Arial"/>
              </a:rPr>
              <a:t>weeks later </a:t>
            </a:r>
            <a:r>
              <a:rPr dirty="0" sz="1400" i="1">
                <a:latin typeface="Arial"/>
                <a:cs typeface="Arial"/>
              </a:rPr>
              <a:t>Mackenzie’s </a:t>
            </a:r>
            <a:r>
              <a:rPr dirty="0" sz="1400" spc="-5" i="1">
                <a:latin typeface="Arial"/>
                <a:cs typeface="Arial"/>
              </a:rPr>
              <a:t>genetic </a:t>
            </a:r>
            <a:r>
              <a:rPr dirty="0" sz="1400" i="1">
                <a:latin typeface="Arial"/>
                <a:cs typeface="Arial"/>
              </a:rPr>
              <a:t>testing revealed that </a:t>
            </a:r>
            <a:r>
              <a:rPr dirty="0" sz="1400" spc="-37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she </a:t>
            </a:r>
            <a:r>
              <a:rPr dirty="0" sz="1400" spc="-5" i="1">
                <a:latin typeface="Arial"/>
                <a:cs typeface="Arial"/>
              </a:rPr>
              <a:t>has </a:t>
            </a:r>
            <a:r>
              <a:rPr dirty="0" sz="1400" i="1">
                <a:latin typeface="Arial"/>
                <a:cs typeface="Arial"/>
              </a:rPr>
              <a:t>a combination </a:t>
            </a:r>
            <a:r>
              <a:rPr dirty="0" sz="1400" spc="-5" i="1">
                <a:latin typeface="Arial"/>
                <a:cs typeface="Arial"/>
              </a:rPr>
              <a:t>of </a:t>
            </a:r>
            <a:r>
              <a:rPr dirty="0" sz="1400" i="1">
                <a:latin typeface="Arial"/>
                <a:cs typeface="Arial"/>
              </a:rPr>
              <a:t>two rare </a:t>
            </a:r>
            <a:r>
              <a:rPr dirty="0" sz="1400" spc="-5" i="1">
                <a:latin typeface="Arial"/>
                <a:cs typeface="Arial"/>
              </a:rPr>
              <a:t>genetic </a:t>
            </a:r>
            <a:r>
              <a:rPr dirty="0" sz="1400" i="1">
                <a:latin typeface="Arial"/>
                <a:cs typeface="Arial"/>
              </a:rPr>
              <a:t>conditions, </a:t>
            </a:r>
            <a:r>
              <a:rPr dirty="0" sz="1400" spc="-5" i="1">
                <a:latin typeface="Arial"/>
                <a:cs typeface="Arial"/>
              </a:rPr>
              <a:t>which </a:t>
            </a:r>
            <a:r>
              <a:rPr dirty="0" sz="1400" i="1">
                <a:latin typeface="Arial"/>
                <a:cs typeface="Arial"/>
              </a:rPr>
              <a:t>she </a:t>
            </a:r>
            <a:r>
              <a:rPr dirty="0" sz="1400" spc="-5" i="1">
                <a:latin typeface="Arial"/>
                <a:cs typeface="Arial"/>
              </a:rPr>
              <a:t>will have </a:t>
            </a:r>
            <a:r>
              <a:rPr dirty="0" sz="1400" spc="-37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for the</a:t>
            </a:r>
            <a:r>
              <a:rPr dirty="0" sz="1400" spc="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rest </a:t>
            </a:r>
            <a:r>
              <a:rPr dirty="0" sz="1400" spc="-5" i="1">
                <a:latin typeface="Arial"/>
                <a:cs typeface="Arial"/>
              </a:rPr>
              <a:t>of</a:t>
            </a:r>
            <a:r>
              <a:rPr dirty="0" sz="1400" i="1">
                <a:latin typeface="Arial"/>
                <a:cs typeface="Arial"/>
              </a:rPr>
              <a:t> </a:t>
            </a:r>
            <a:r>
              <a:rPr dirty="0" sz="1400" spc="-5" i="1">
                <a:latin typeface="Arial"/>
                <a:cs typeface="Arial"/>
              </a:rPr>
              <a:t>her life</a:t>
            </a:r>
            <a:r>
              <a:rPr dirty="0" sz="1400" i="1">
                <a:latin typeface="Arial"/>
                <a:cs typeface="Arial"/>
              </a:rPr>
              <a:t> –</a:t>
            </a:r>
            <a:r>
              <a:rPr dirty="0" sz="1400" spc="-5" i="1">
                <a:latin typeface="Arial"/>
                <a:cs typeface="Arial"/>
              </a:rPr>
              <a:t> Rapid-onset</a:t>
            </a:r>
            <a:r>
              <a:rPr dirty="0" sz="1400" i="1">
                <a:latin typeface="Arial"/>
                <a:cs typeface="Arial"/>
              </a:rPr>
              <a:t> </a:t>
            </a:r>
            <a:r>
              <a:rPr dirty="0" sz="1400" spc="-5" i="1">
                <a:latin typeface="Arial"/>
                <a:cs typeface="Arial"/>
              </a:rPr>
              <a:t>dystonia parkinsonism</a:t>
            </a:r>
            <a:r>
              <a:rPr dirty="0" sz="1400" i="1">
                <a:latin typeface="Arial"/>
                <a:cs typeface="Arial"/>
              </a:rPr>
              <a:t> </a:t>
            </a:r>
            <a:r>
              <a:rPr dirty="0" sz="1400" spc="-5" i="1">
                <a:latin typeface="Arial"/>
                <a:cs typeface="Arial"/>
              </a:rPr>
              <a:t>and </a:t>
            </a:r>
            <a:r>
              <a:rPr dirty="0" sz="1400" i="1">
                <a:latin typeface="Arial"/>
                <a:cs typeface="Arial"/>
              </a:rPr>
              <a:t> Alternating </a:t>
            </a:r>
            <a:r>
              <a:rPr dirty="0" sz="1400" spc="-5" i="1">
                <a:latin typeface="Arial"/>
                <a:cs typeface="Arial"/>
              </a:rPr>
              <a:t>Hemiplegia of Childhood. </a:t>
            </a:r>
            <a:r>
              <a:rPr dirty="0" sz="1400" i="1">
                <a:latin typeface="Arial"/>
                <a:cs typeface="Arial"/>
              </a:rPr>
              <a:t>Since this time, </a:t>
            </a:r>
            <a:r>
              <a:rPr dirty="0" sz="1400" spc="-5" i="1">
                <a:latin typeface="Arial"/>
                <a:cs typeface="Arial"/>
              </a:rPr>
              <a:t>we have had </a:t>
            </a:r>
            <a:r>
              <a:rPr dirty="0" sz="1400" i="1">
                <a:latin typeface="Arial"/>
                <a:cs typeface="Arial"/>
              </a:rPr>
              <a:t> </a:t>
            </a:r>
            <a:r>
              <a:rPr dirty="0" sz="1400" spc="-5" i="1">
                <a:latin typeface="Arial"/>
                <a:cs typeface="Arial"/>
              </a:rPr>
              <a:t>numerous </a:t>
            </a:r>
            <a:r>
              <a:rPr dirty="0" sz="1400" i="1">
                <a:latin typeface="Arial"/>
                <a:cs typeface="Arial"/>
              </a:rPr>
              <a:t>visits to the Whangarei </a:t>
            </a:r>
            <a:r>
              <a:rPr dirty="0" sz="1400" spc="-5" i="1">
                <a:latin typeface="Arial"/>
                <a:cs typeface="Arial"/>
              </a:rPr>
              <a:t>Children’s </a:t>
            </a:r>
            <a:r>
              <a:rPr dirty="0" sz="1400" i="1">
                <a:latin typeface="Arial"/>
                <a:cs typeface="Arial"/>
              </a:rPr>
              <a:t>Ward </a:t>
            </a:r>
            <a:r>
              <a:rPr dirty="0" sz="1400" spc="-5" i="1">
                <a:latin typeface="Arial"/>
                <a:cs typeface="Arial"/>
              </a:rPr>
              <a:t>both as an acutely </a:t>
            </a:r>
            <a:r>
              <a:rPr dirty="0" sz="1400" i="1">
                <a:latin typeface="Arial"/>
                <a:cs typeface="Arial"/>
              </a:rPr>
              <a:t> </a:t>
            </a:r>
            <a:r>
              <a:rPr dirty="0" sz="1400" spc="-5" i="1">
                <a:latin typeface="Arial"/>
                <a:cs typeface="Arial"/>
              </a:rPr>
              <a:t>unwell</a:t>
            </a:r>
            <a:r>
              <a:rPr dirty="0" sz="1400" spc="-10" i="1">
                <a:latin typeface="Arial"/>
                <a:cs typeface="Arial"/>
              </a:rPr>
              <a:t> </a:t>
            </a:r>
            <a:r>
              <a:rPr dirty="0" sz="1400" spc="-5" i="1">
                <a:latin typeface="Arial"/>
                <a:cs typeface="Arial"/>
              </a:rPr>
              <a:t>patient</a:t>
            </a:r>
            <a:r>
              <a:rPr dirty="0" sz="1400" spc="-10" i="1">
                <a:latin typeface="Arial"/>
                <a:cs typeface="Arial"/>
              </a:rPr>
              <a:t> </a:t>
            </a:r>
            <a:r>
              <a:rPr dirty="0" sz="1400" spc="-5" i="1">
                <a:latin typeface="Arial"/>
                <a:cs typeface="Arial"/>
              </a:rPr>
              <a:t>and </a:t>
            </a:r>
            <a:r>
              <a:rPr dirty="0" sz="1400" i="1">
                <a:latin typeface="Arial"/>
                <a:cs typeface="Arial"/>
              </a:rPr>
              <a:t>for</a:t>
            </a:r>
            <a:r>
              <a:rPr dirty="0" sz="1400" spc="-5" i="1">
                <a:latin typeface="Arial"/>
                <a:cs typeface="Arial"/>
              </a:rPr>
              <a:t> her </a:t>
            </a:r>
            <a:r>
              <a:rPr dirty="0" sz="1400" i="1">
                <a:latin typeface="Arial"/>
                <a:cs typeface="Arial"/>
              </a:rPr>
              <a:t>three</a:t>
            </a:r>
            <a:r>
              <a:rPr dirty="0" sz="1400" spc="-5" i="1">
                <a:latin typeface="Arial"/>
                <a:cs typeface="Arial"/>
              </a:rPr>
              <a:t> weekly</a:t>
            </a:r>
            <a:r>
              <a:rPr dirty="0" sz="1400" spc="-10" i="1">
                <a:latin typeface="Arial"/>
                <a:cs typeface="Arial"/>
              </a:rPr>
              <a:t> </a:t>
            </a:r>
            <a:r>
              <a:rPr dirty="0" sz="1400" spc="-5" i="1">
                <a:latin typeface="Arial"/>
                <a:cs typeface="Arial"/>
              </a:rPr>
              <a:t>infusions </a:t>
            </a:r>
            <a:r>
              <a:rPr dirty="0" sz="1400" i="1">
                <a:latin typeface="Arial"/>
                <a:cs typeface="Arial"/>
              </a:rPr>
              <a:t>that</a:t>
            </a:r>
            <a:r>
              <a:rPr dirty="0" sz="1400" spc="-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she </a:t>
            </a:r>
            <a:r>
              <a:rPr dirty="0" sz="1400" spc="-5" i="1">
                <a:latin typeface="Arial"/>
                <a:cs typeface="Arial"/>
              </a:rPr>
              <a:t>now</a:t>
            </a:r>
            <a:r>
              <a:rPr dirty="0" sz="1400" spc="-10" i="1">
                <a:latin typeface="Arial"/>
                <a:cs typeface="Arial"/>
              </a:rPr>
              <a:t> </a:t>
            </a:r>
            <a:r>
              <a:rPr dirty="0" sz="1400" spc="-5" i="1">
                <a:latin typeface="Arial"/>
                <a:cs typeface="Arial"/>
              </a:rPr>
              <a:t>has.</a:t>
            </a:r>
            <a:endParaRPr sz="1400">
              <a:latin typeface="Arial"/>
              <a:cs typeface="Arial"/>
            </a:endParaRPr>
          </a:p>
          <a:p>
            <a:pPr marL="12700" marR="34925">
              <a:lnSpc>
                <a:spcPct val="114999"/>
              </a:lnSpc>
            </a:pPr>
            <a:r>
              <a:rPr dirty="0" sz="1400" i="1">
                <a:latin typeface="Arial"/>
                <a:cs typeface="Arial"/>
              </a:rPr>
              <a:t>Mackenzie </a:t>
            </a:r>
            <a:r>
              <a:rPr dirty="0" sz="1400" spc="-5" i="1">
                <a:latin typeface="Arial"/>
                <a:cs typeface="Arial"/>
              </a:rPr>
              <a:t>also has </a:t>
            </a:r>
            <a:r>
              <a:rPr dirty="0" sz="1400" i="1">
                <a:latin typeface="Arial"/>
                <a:cs typeface="Arial"/>
              </a:rPr>
              <a:t>many child </a:t>
            </a:r>
            <a:r>
              <a:rPr dirty="0" sz="1400" spc="-5" i="1">
                <a:latin typeface="Arial"/>
                <a:cs typeface="Arial"/>
              </a:rPr>
              <a:t>health </a:t>
            </a:r>
            <a:r>
              <a:rPr dirty="0" sz="1400" i="1">
                <a:latin typeface="Arial"/>
                <a:cs typeface="Arial"/>
              </a:rPr>
              <a:t>services supporting </a:t>
            </a:r>
            <a:r>
              <a:rPr dirty="0" sz="1400" spc="-5" i="1">
                <a:latin typeface="Arial"/>
                <a:cs typeface="Arial"/>
              </a:rPr>
              <a:t>her in </a:t>
            </a:r>
            <a:r>
              <a:rPr dirty="0" sz="1400" i="1">
                <a:latin typeface="Arial"/>
                <a:cs typeface="Arial"/>
              </a:rPr>
              <a:t>the </a:t>
            </a:r>
            <a:r>
              <a:rPr dirty="0" sz="1400" spc="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community–medical </a:t>
            </a:r>
            <a:r>
              <a:rPr dirty="0" sz="1400" spc="-5" i="1">
                <a:latin typeface="Arial"/>
                <a:cs typeface="Arial"/>
              </a:rPr>
              <a:t>outreach nurses, physio, occupational </a:t>
            </a:r>
            <a:r>
              <a:rPr dirty="0" sz="1400" i="1">
                <a:latin typeface="Arial"/>
                <a:cs typeface="Arial"/>
              </a:rPr>
              <a:t>therapist, </a:t>
            </a:r>
            <a:r>
              <a:rPr dirty="0" sz="1400" spc="-5" i="1">
                <a:latin typeface="Arial"/>
                <a:cs typeface="Arial"/>
              </a:rPr>
              <a:t>and </a:t>
            </a:r>
            <a:r>
              <a:rPr dirty="0" sz="1400" spc="-375" i="1">
                <a:latin typeface="Arial"/>
                <a:cs typeface="Arial"/>
              </a:rPr>
              <a:t> </a:t>
            </a:r>
            <a:r>
              <a:rPr dirty="0" sz="1400" spc="-5" i="1">
                <a:latin typeface="Arial"/>
                <a:cs typeface="Arial"/>
              </a:rPr>
              <a:t>dietician.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4024" y="141549"/>
            <a:ext cx="8463280" cy="806450"/>
          </a:xfrm>
          <a:prstGeom prst="rect">
            <a:avLst/>
          </a:prstGeom>
          <a:ln w="9524">
            <a:solidFill>
              <a:srgbClr val="FFAB40"/>
            </a:solidFill>
          </a:ln>
        </p:spPr>
        <p:txBody>
          <a:bodyPr wrap="square" lIns="0" tIns="81915" rIns="0" bIns="0" rtlCol="0" vert="horz">
            <a:spAutoFit/>
          </a:bodyPr>
          <a:lstStyle/>
          <a:p>
            <a:pPr marL="85090">
              <a:lnSpc>
                <a:spcPts val="1960"/>
              </a:lnSpc>
              <a:spcBef>
                <a:spcPts val="645"/>
              </a:spcBef>
            </a:pPr>
            <a:r>
              <a:rPr dirty="0" sz="1550" spc="15" b="1" i="1">
                <a:solidFill>
                  <a:srgbClr val="F0C231"/>
                </a:solidFill>
                <a:latin typeface="Lato Black"/>
                <a:cs typeface="Lato Black"/>
              </a:rPr>
              <a:t>Whang</a:t>
            </a:r>
            <a:r>
              <a:rPr dirty="0" sz="1650" spc="15" b="1" i="1">
                <a:solidFill>
                  <a:srgbClr val="F0C231"/>
                </a:solidFill>
                <a:latin typeface="Arial"/>
                <a:cs typeface="Arial"/>
              </a:rPr>
              <a:t>ā</a:t>
            </a:r>
            <a:r>
              <a:rPr dirty="0" sz="1550" spc="15" b="1" i="1">
                <a:solidFill>
                  <a:srgbClr val="F0C231"/>
                </a:solidFill>
                <a:latin typeface="Lato Black"/>
                <a:cs typeface="Lato Black"/>
              </a:rPr>
              <a:t>rei</a:t>
            </a:r>
            <a:r>
              <a:rPr dirty="0" sz="1550" spc="5" b="1" i="1">
                <a:solidFill>
                  <a:srgbClr val="F0C231"/>
                </a:solidFill>
                <a:latin typeface="Lato Black"/>
                <a:cs typeface="Lato Black"/>
              </a:rPr>
              <a:t> Children’s</a:t>
            </a:r>
            <a:r>
              <a:rPr dirty="0" sz="1550" spc="10" b="1" i="1">
                <a:solidFill>
                  <a:srgbClr val="F0C231"/>
                </a:solidFill>
                <a:latin typeface="Lato Black"/>
                <a:cs typeface="Lato Black"/>
              </a:rPr>
              <a:t> </a:t>
            </a:r>
            <a:r>
              <a:rPr dirty="0" sz="1550" spc="-15" b="1" i="1">
                <a:solidFill>
                  <a:srgbClr val="F0C231"/>
                </a:solidFill>
                <a:latin typeface="Lato Black"/>
                <a:cs typeface="Lato Black"/>
              </a:rPr>
              <a:t>Ward</a:t>
            </a:r>
            <a:r>
              <a:rPr dirty="0" sz="1550" spc="10" b="1" i="1">
                <a:solidFill>
                  <a:srgbClr val="F0C231"/>
                </a:solidFill>
                <a:latin typeface="Lato Black"/>
                <a:cs typeface="Lato Black"/>
              </a:rPr>
              <a:t> </a:t>
            </a:r>
            <a:r>
              <a:rPr dirty="0" sz="1550" spc="15" b="1" i="1">
                <a:solidFill>
                  <a:srgbClr val="F0C231"/>
                </a:solidFill>
                <a:latin typeface="Lato Black"/>
                <a:cs typeface="Lato Black"/>
              </a:rPr>
              <a:t>Refurbishment</a:t>
            </a:r>
            <a:endParaRPr sz="1550">
              <a:latin typeface="Lato Black"/>
              <a:cs typeface="Lato Black"/>
            </a:endParaRPr>
          </a:p>
          <a:p>
            <a:pPr marL="85090">
              <a:lnSpc>
                <a:spcPts val="3579"/>
              </a:lnSpc>
            </a:pPr>
            <a:r>
              <a:rPr dirty="0" sz="3000" spc="-20" b="1" i="1">
                <a:solidFill>
                  <a:srgbClr val="F0C231"/>
                </a:solidFill>
                <a:latin typeface="Lato Black"/>
                <a:cs typeface="Lato Black"/>
              </a:rPr>
              <a:t>Mackenzie’s</a:t>
            </a:r>
            <a:r>
              <a:rPr dirty="0" sz="3000" spc="-35" b="1" i="1">
                <a:solidFill>
                  <a:srgbClr val="F0C231"/>
                </a:solidFill>
                <a:latin typeface="Lato Black"/>
                <a:cs typeface="Lato Black"/>
              </a:rPr>
              <a:t> </a:t>
            </a:r>
            <a:r>
              <a:rPr dirty="0" sz="3000" b="1" i="1">
                <a:solidFill>
                  <a:srgbClr val="F0C231"/>
                </a:solidFill>
                <a:latin typeface="Lato Black"/>
                <a:cs typeface="Lato Black"/>
              </a:rPr>
              <a:t>Story</a:t>
            </a:r>
            <a:endParaRPr sz="3000">
              <a:latin typeface="Lato Black"/>
              <a:cs typeface="Lato 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4661956"/>
            <a:ext cx="9144000" cy="481965"/>
            <a:chOff x="0" y="4661956"/>
            <a:chExt cx="9144000" cy="481965"/>
          </a:xfrm>
        </p:grpSpPr>
        <p:sp>
          <p:nvSpPr>
            <p:cNvPr id="5" name="object 5"/>
            <p:cNvSpPr/>
            <p:nvPr/>
          </p:nvSpPr>
          <p:spPr>
            <a:xfrm>
              <a:off x="0" y="4661956"/>
              <a:ext cx="9144000" cy="481965"/>
            </a:xfrm>
            <a:custGeom>
              <a:avLst/>
              <a:gdLst/>
              <a:ahLst/>
              <a:cxnLst/>
              <a:rect l="l" t="t" r="r" b="b"/>
              <a:pathLst>
                <a:path w="9144000" h="481964">
                  <a:moveTo>
                    <a:pt x="0" y="0"/>
                  </a:moveTo>
                  <a:lnTo>
                    <a:pt x="9143931" y="0"/>
                  </a:lnTo>
                  <a:lnTo>
                    <a:pt x="9143931" y="481533"/>
                  </a:lnTo>
                  <a:lnTo>
                    <a:pt x="0" y="4815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C23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8739" y="4735977"/>
              <a:ext cx="618891" cy="375174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0799" y="1100347"/>
            <a:ext cx="2275585" cy="34092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9478" y="211899"/>
            <a:ext cx="8210550" cy="19888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dirty="0" sz="1400" i="1">
                <a:latin typeface="Arial"/>
                <a:cs typeface="Arial"/>
              </a:rPr>
              <a:t>Mackenzie </a:t>
            </a:r>
            <a:r>
              <a:rPr dirty="0" sz="1400" spc="-5" i="1">
                <a:latin typeface="Arial"/>
                <a:cs typeface="Arial"/>
              </a:rPr>
              <a:t>has limited </a:t>
            </a:r>
            <a:r>
              <a:rPr dirty="0" sz="1400" i="1">
                <a:latin typeface="Arial"/>
                <a:cs typeface="Arial"/>
              </a:rPr>
              <a:t>mobility, a movement </a:t>
            </a:r>
            <a:r>
              <a:rPr dirty="0" sz="1400" spc="-5" i="1">
                <a:latin typeface="Arial"/>
                <a:cs typeface="Arial"/>
              </a:rPr>
              <a:t>disorder, dystonia, </a:t>
            </a:r>
            <a:r>
              <a:rPr dirty="0" sz="1400" i="1">
                <a:latin typeface="Arial"/>
                <a:cs typeface="Arial"/>
              </a:rPr>
              <a:t>she </a:t>
            </a:r>
            <a:r>
              <a:rPr dirty="0" sz="1400" spc="-5" i="1">
                <a:latin typeface="Arial"/>
                <a:cs typeface="Arial"/>
              </a:rPr>
              <a:t>only eats </a:t>
            </a:r>
            <a:r>
              <a:rPr dirty="0" sz="1400" i="1">
                <a:latin typeface="Arial"/>
                <a:cs typeface="Arial"/>
              </a:rPr>
              <a:t>a small </a:t>
            </a:r>
            <a:r>
              <a:rPr dirty="0" sz="1400" spc="-5" i="1">
                <a:latin typeface="Arial"/>
                <a:cs typeface="Arial"/>
              </a:rPr>
              <a:t>amount by </a:t>
            </a:r>
            <a:r>
              <a:rPr dirty="0" sz="1400" i="1">
                <a:latin typeface="Arial"/>
                <a:cs typeface="Arial"/>
              </a:rPr>
              <a:t>mouth </a:t>
            </a:r>
            <a:r>
              <a:rPr dirty="0" sz="1400" spc="5" i="1">
                <a:latin typeface="Arial"/>
                <a:cs typeface="Arial"/>
              </a:rPr>
              <a:t> </a:t>
            </a:r>
            <a:r>
              <a:rPr dirty="0" sz="1400" spc="-5" i="1">
                <a:latin typeface="Arial"/>
                <a:cs typeface="Arial"/>
              </a:rPr>
              <a:t>and </a:t>
            </a:r>
            <a:r>
              <a:rPr dirty="0" sz="1400" i="1">
                <a:latin typeface="Arial"/>
                <a:cs typeface="Arial"/>
              </a:rPr>
              <a:t>can </a:t>
            </a:r>
            <a:r>
              <a:rPr dirty="0" sz="1400" spc="-5" i="1">
                <a:latin typeface="Arial"/>
                <a:cs typeface="Arial"/>
              </a:rPr>
              <a:t>no longer </a:t>
            </a:r>
            <a:r>
              <a:rPr dirty="0" sz="1400" i="1">
                <a:latin typeface="Arial"/>
                <a:cs typeface="Arial"/>
              </a:rPr>
              <a:t>speak </a:t>
            </a:r>
            <a:r>
              <a:rPr dirty="0" sz="1400" spc="-5" i="1">
                <a:latin typeface="Arial"/>
                <a:cs typeface="Arial"/>
              </a:rPr>
              <a:t>properly, </a:t>
            </a:r>
            <a:r>
              <a:rPr dirty="0" sz="1400" i="1">
                <a:latin typeface="Arial"/>
                <a:cs typeface="Arial"/>
              </a:rPr>
              <a:t>the </a:t>
            </a:r>
            <a:r>
              <a:rPr dirty="0" sz="1400" spc="-5" i="1">
                <a:latin typeface="Arial"/>
                <a:cs typeface="Arial"/>
              </a:rPr>
              <a:t>list goes on. </a:t>
            </a:r>
            <a:r>
              <a:rPr dirty="0" sz="1400" i="1">
                <a:latin typeface="Arial"/>
                <a:cs typeface="Arial"/>
              </a:rPr>
              <a:t>She </a:t>
            </a:r>
            <a:r>
              <a:rPr dirty="0" sz="1400" spc="-5" i="1">
                <a:latin typeface="Arial"/>
                <a:cs typeface="Arial"/>
              </a:rPr>
              <a:t>has loads of barriers in her life now, however </a:t>
            </a:r>
            <a:r>
              <a:rPr dirty="0" sz="1400" i="1">
                <a:latin typeface="Arial"/>
                <a:cs typeface="Arial"/>
              </a:rPr>
              <a:t> </a:t>
            </a:r>
            <a:r>
              <a:rPr dirty="0" sz="1400" spc="-5" i="1">
                <a:latin typeface="Arial"/>
                <a:cs typeface="Arial"/>
              </a:rPr>
              <a:t>with </a:t>
            </a:r>
            <a:r>
              <a:rPr dirty="0" sz="1400" i="1">
                <a:latin typeface="Arial"/>
                <a:cs typeface="Arial"/>
              </a:rPr>
              <a:t>a smile </a:t>
            </a:r>
            <a:r>
              <a:rPr dirty="0" sz="1400" spc="-5" i="1">
                <a:latin typeface="Arial"/>
                <a:cs typeface="Arial"/>
              </a:rPr>
              <a:t>on her </a:t>
            </a:r>
            <a:r>
              <a:rPr dirty="0" sz="1400" i="1">
                <a:latin typeface="Arial"/>
                <a:cs typeface="Arial"/>
              </a:rPr>
              <a:t>face, </a:t>
            </a:r>
            <a:r>
              <a:rPr dirty="0" sz="1400" spc="-5" i="1">
                <a:latin typeface="Arial"/>
                <a:cs typeface="Arial"/>
              </a:rPr>
              <a:t>and </a:t>
            </a:r>
            <a:r>
              <a:rPr dirty="0" sz="1400" i="1">
                <a:latin typeface="Arial"/>
                <a:cs typeface="Arial"/>
              </a:rPr>
              <a:t>the </a:t>
            </a:r>
            <a:r>
              <a:rPr dirty="0" sz="1400" spc="-5" i="1">
                <a:latin typeface="Arial"/>
                <a:cs typeface="Arial"/>
              </a:rPr>
              <a:t>help we get </a:t>
            </a:r>
            <a:r>
              <a:rPr dirty="0" sz="1400" i="1">
                <a:latin typeface="Arial"/>
                <a:cs typeface="Arial"/>
              </a:rPr>
              <a:t>from </a:t>
            </a:r>
            <a:r>
              <a:rPr dirty="0" sz="1400" spc="-5" i="1">
                <a:latin typeface="Arial"/>
                <a:cs typeface="Arial"/>
              </a:rPr>
              <a:t>everyone in </a:t>
            </a:r>
            <a:r>
              <a:rPr dirty="0" sz="1400" i="1">
                <a:latin typeface="Arial"/>
                <a:cs typeface="Arial"/>
              </a:rPr>
              <a:t>the </a:t>
            </a:r>
            <a:r>
              <a:rPr dirty="0" sz="1400" spc="-5" i="1">
                <a:latin typeface="Arial"/>
                <a:cs typeface="Arial"/>
              </a:rPr>
              <a:t>Northland DHB and </a:t>
            </a:r>
            <a:r>
              <a:rPr dirty="0" sz="1400" i="1">
                <a:latin typeface="Arial"/>
                <a:cs typeface="Arial"/>
              </a:rPr>
              <a:t>Whangarei </a:t>
            </a:r>
            <a:r>
              <a:rPr dirty="0" sz="1400" spc="5" i="1">
                <a:latin typeface="Arial"/>
                <a:cs typeface="Arial"/>
              </a:rPr>
              <a:t> </a:t>
            </a:r>
            <a:r>
              <a:rPr dirty="0" sz="1400" spc="-5" i="1">
                <a:latin typeface="Arial"/>
                <a:cs typeface="Arial"/>
              </a:rPr>
              <a:t>Children’s </a:t>
            </a:r>
            <a:r>
              <a:rPr dirty="0" sz="1400" i="1">
                <a:latin typeface="Arial"/>
                <a:cs typeface="Arial"/>
              </a:rPr>
              <a:t>Ward she </a:t>
            </a:r>
            <a:r>
              <a:rPr dirty="0" sz="1400" spc="-5" i="1">
                <a:latin typeface="Arial"/>
                <a:cs typeface="Arial"/>
              </a:rPr>
              <a:t>is determined </a:t>
            </a:r>
            <a:r>
              <a:rPr dirty="0" sz="1400" i="1">
                <a:latin typeface="Arial"/>
                <a:cs typeface="Arial"/>
              </a:rPr>
              <a:t>to </a:t>
            </a:r>
            <a:r>
              <a:rPr dirty="0" sz="1400" spc="-5" i="1">
                <a:latin typeface="Arial"/>
                <a:cs typeface="Arial"/>
              </a:rPr>
              <a:t>just </a:t>
            </a:r>
            <a:r>
              <a:rPr dirty="0" sz="1400" i="1">
                <a:latin typeface="Arial"/>
                <a:cs typeface="Arial"/>
              </a:rPr>
              <a:t>keep ﬁghting </a:t>
            </a:r>
            <a:r>
              <a:rPr dirty="0" sz="1400" spc="-5" i="1">
                <a:latin typeface="Arial"/>
                <a:cs typeface="Arial"/>
              </a:rPr>
              <a:t>and </a:t>
            </a:r>
            <a:r>
              <a:rPr dirty="0" sz="1400" i="1">
                <a:latin typeface="Arial"/>
                <a:cs typeface="Arial"/>
              </a:rPr>
              <a:t>moving forward. There </a:t>
            </a:r>
            <a:r>
              <a:rPr dirty="0" sz="1400" spc="-5" i="1">
                <a:latin typeface="Arial"/>
                <a:cs typeface="Arial"/>
              </a:rPr>
              <a:t>are </a:t>
            </a:r>
            <a:r>
              <a:rPr dirty="0" sz="1400" i="1">
                <a:latin typeface="Arial"/>
                <a:cs typeface="Arial"/>
              </a:rPr>
              <a:t>many things she </a:t>
            </a:r>
            <a:r>
              <a:rPr dirty="0" sz="1400" spc="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still can still </a:t>
            </a:r>
            <a:r>
              <a:rPr dirty="0" sz="1400" spc="-5" i="1">
                <a:latin typeface="Arial"/>
                <a:cs typeface="Arial"/>
              </a:rPr>
              <a:t>do and </a:t>
            </a:r>
            <a:r>
              <a:rPr dirty="0" sz="1400" i="1">
                <a:latin typeface="Arial"/>
                <a:cs typeface="Arial"/>
              </a:rPr>
              <a:t>those </a:t>
            </a:r>
            <a:r>
              <a:rPr dirty="0" sz="1400" spc="-5" i="1">
                <a:latin typeface="Arial"/>
                <a:cs typeface="Arial"/>
              </a:rPr>
              <a:t>are </a:t>
            </a:r>
            <a:r>
              <a:rPr dirty="0" sz="1400" i="1">
                <a:latin typeface="Arial"/>
                <a:cs typeface="Arial"/>
              </a:rPr>
              <a:t>the things </a:t>
            </a:r>
            <a:r>
              <a:rPr dirty="0" sz="1400" spc="-5" i="1">
                <a:latin typeface="Arial"/>
                <a:cs typeface="Arial"/>
              </a:rPr>
              <a:t>we </a:t>
            </a:r>
            <a:r>
              <a:rPr dirty="0" sz="1400" i="1">
                <a:latin typeface="Arial"/>
                <a:cs typeface="Arial"/>
              </a:rPr>
              <a:t>choose to focus </a:t>
            </a:r>
            <a:r>
              <a:rPr dirty="0" sz="1400" spc="-5" i="1">
                <a:latin typeface="Arial"/>
                <a:cs typeface="Arial"/>
              </a:rPr>
              <a:t>on as </a:t>
            </a:r>
            <a:r>
              <a:rPr dirty="0" sz="1400" i="1">
                <a:latin typeface="Arial"/>
                <a:cs typeface="Arial"/>
              </a:rPr>
              <a:t>a family. Although the </a:t>
            </a:r>
            <a:r>
              <a:rPr dirty="0" sz="1400" spc="-5" i="1">
                <a:latin typeface="Arial"/>
                <a:cs typeface="Arial"/>
              </a:rPr>
              <a:t>past 18 </a:t>
            </a:r>
            <a:r>
              <a:rPr dirty="0" sz="1400" i="1">
                <a:latin typeface="Arial"/>
                <a:cs typeface="Arial"/>
              </a:rPr>
              <a:t>months </a:t>
            </a:r>
            <a:r>
              <a:rPr dirty="0" sz="1400" spc="-375" i="1">
                <a:latin typeface="Arial"/>
                <a:cs typeface="Arial"/>
              </a:rPr>
              <a:t> </a:t>
            </a:r>
            <a:r>
              <a:rPr dirty="0" sz="1400" spc="-5" i="1">
                <a:latin typeface="Arial"/>
                <a:cs typeface="Arial"/>
              </a:rPr>
              <a:t>has been extremely </a:t>
            </a:r>
            <a:r>
              <a:rPr dirty="0" sz="1400" i="1">
                <a:latin typeface="Arial"/>
                <a:cs typeface="Arial"/>
              </a:rPr>
              <a:t>tough </a:t>
            </a:r>
            <a:r>
              <a:rPr dirty="0" sz="1400" spc="-5" i="1">
                <a:latin typeface="Arial"/>
                <a:cs typeface="Arial"/>
              </a:rPr>
              <a:t>and </a:t>
            </a:r>
            <a:r>
              <a:rPr dirty="0" sz="1400" i="1">
                <a:latin typeface="Arial"/>
                <a:cs typeface="Arial"/>
              </a:rPr>
              <a:t>challenging </a:t>
            </a:r>
            <a:r>
              <a:rPr dirty="0" sz="1400" spc="-5" i="1">
                <a:latin typeface="Arial"/>
                <a:cs typeface="Arial"/>
              </a:rPr>
              <a:t>it is </a:t>
            </a:r>
            <a:r>
              <a:rPr dirty="0" sz="1400" i="1">
                <a:latin typeface="Arial"/>
                <a:cs typeface="Arial"/>
              </a:rPr>
              <a:t>a </a:t>
            </a:r>
            <a:r>
              <a:rPr dirty="0" sz="1400" spc="-5" i="1">
                <a:latin typeface="Arial"/>
                <a:cs typeface="Arial"/>
              </a:rPr>
              <a:t>privilege </a:t>
            </a:r>
            <a:r>
              <a:rPr dirty="0" sz="1400" i="1">
                <a:latin typeface="Arial"/>
                <a:cs typeface="Arial"/>
              </a:rPr>
              <a:t>to </a:t>
            </a:r>
            <a:r>
              <a:rPr dirty="0" sz="1400" spc="-5" i="1">
                <a:latin typeface="Arial"/>
                <a:cs typeface="Arial"/>
              </a:rPr>
              <a:t>help </a:t>
            </a:r>
            <a:r>
              <a:rPr dirty="0" sz="1400" i="1">
                <a:latin typeface="Arial"/>
                <a:cs typeface="Arial"/>
              </a:rPr>
              <a:t>raise </a:t>
            </a:r>
            <a:r>
              <a:rPr dirty="0" sz="1400" spc="-5" i="1">
                <a:latin typeface="Arial"/>
                <a:cs typeface="Arial"/>
              </a:rPr>
              <a:t>public awareness </a:t>
            </a:r>
            <a:r>
              <a:rPr dirty="0" sz="1400" i="1">
                <a:latin typeface="Arial"/>
                <a:cs typeface="Arial"/>
              </a:rPr>
              <a:t>that the </a:t>
            </a:r>
            <a:r>
              <a:rPr dirty="0" sz="1400" spc="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Whangarei </a:t>
            </a:r>
            <a:r>
              <a:rPr dirty="0" sz="1400" spc="-5" i="1">
                <a:latin typeface="Arial"/>
                <a:cs typeface="Arial"/>
              </a:rPr>
              <a:t>Children’s </a:t>
            </a:r>
            <a:r>
              <a:rPr dirty="0" sz="1400" i="1">
                <a:latin typeface="Arial"/>
                <a:cs typeface="Arial"/>
              </a:rPr>
              <a:t>Ward </a:t>
            </a:r>
            <a:r>
              <a:rPr dirty="0" sz="1400" spc="-5" i="1">
                <a:latin typeface="Arial"/>
                <a:cs typeface="Arial"/>
              </a:rPr>
              <a:t>needs </a:t>
            </a:r>
            <a:r>
              <a:rPr dirty="0" sz="1400" i="1">
                <a:latin typeface="Arial"/>
                <a:cs typeface="Arial"/>
              </a:rPr>
              <a:t>a major revamp to </a:t>
            </a:r>
            <a:r>
              <a:rPr dirty="0" sz="1400" spc="-5" i="1">
                <a:latin typeface="Arial"/>
                <a:cs typeface="Arial"/>
              </a:rPr>
              <a:t>become </a:t>
            </a:r>
            <a:r>
              <a:rPr dirty="0" sz="1400" i="1">
                <a:latin typeface="Arial"/>
                <a:cs typeface="Arial"/>
              </a:rPr>
              <a:t>the family friendly </a:t>
            </a:r>
            <a:r>
              <a:rPr dirty="0" sz="1400" spc="-5" i="1">
                <a:latin typeface="Arial"/>
                <a:cs typeface="Arial"/>
              </a:rPr>
              <a:t>healing </a:t>
            </a:r>
            <a:r>
              <a:rPr dirty="0" sz="1400" i="1">
                <a:latin typeface="Arial"/>
                <a:cs typeface="Arial"/>
              </a:rPr>
              <a:t>space that </a:t>
            </a:r>
            <a:r>
              <a:rPr dirty="0" sz="1400" spc="-5" i="1">
                <a:latin typeface="Arial"/>
                <a:cs typeface="Arial"/>
              </a:rPr>
              <a:t>it </a:t>
            </a:r>
            <a:r>
              <a:rPr dirty="0" sz="1400" i="1">
                <a:latin typeface="Arial"/>
                <a:cs typeface="Arial"/>
              </a:rPr>
              <a:t> should</a:t>
            </a:r>
            <a:r>
              <a:rPr dirty="0" sz="1400" spc="-5" i="1">
                <a:latin typeface="Arial"/>
                <a:cs typeface="Arial"/>
              </a:rPr>
              <a:t> be, and </a:t>
            </a:r>
            <a:r>
              <a:rPr dirty="0" sz="1400" i="1">
                <a:latin typeface="Arial"/>
                <a:cs typeface="Arial"/>
              </a:rPr>
              <a:t>can </a:t>
            </a:r>
            <a:r>
              <a:rPr dirty="0" sz="1400" spc="-5" i="1">
                <a:latin typeface="Arial"/>
                <a:cs typeface="Arial"/>
              </a:rPr>
              <a:t>be!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59459" y="2431778"/>
            <a:ext cx="108331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b="1" i="1">
                <a:solidFill>
                  <a:srgbClr val="F0C231"/>
                </a:solidFill>
                <a:latin typeface="Lato Black"/>
                <a:cs typeface="Lato Black"/>
              </a:rPr>
              <a:t>Befo</a:t>
            </a:r>
            <a:r>
              <a:rPr dirty="0" sz="3000" spc="-60" b="1" i="1">
                <a:solidFill>
                  <a:srgbClr val="F0C231"/>
                </a:solidFill>
                <a:latin typeface="Lato Black"/>
                <a:cs typeface="Lato Black"/>
              </a:rPr>
              <a:t>r</a:t>
            </a:r>
            <a:r>
              <a:rPr dirty="0" sz="3000" b="1" i="1">
                <a:solidFill>
                  <a:srgbClr val="F0C231"/>
                </a:solidFill>
                <a:latin typeface="Lato Black"/>
                <a:cs typeface="Lato Black"/>
              </a:rPr>
              <a:t>e</a:t>
            </a:r>
            <a:endParaRPr sz="3000">
              <a:latin typeface="Lato Black"/>
              <a:cs typeface="Lato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59459" y="3154659"/>
            <a:ext cx="977900" cy="1320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700" spc="-120" b="1" i="1">
                <a:solidFill>
                  <a:srgbClr val="F0C231"/>
                </a:solidFill>
                <a:latin typeface="Lato Black"/>
                <a:cs typeface="Lato Black"/>
              </a:rPr>
              <a:t>T</a:t>
            </a:r>
            <a:r>
              <a:rPr dirty="0" sz="1700" spc="-35" b="1" i="1">
                <a:solidFill>
                  <a:srgbClr val="F0C231"/>
                </a:solidFill>
                <a:latin typeface="Lato Black"/>
                <a:cs typeface="Lato Black"/>
              </a:rPr>
              <a:t>r</a:t>
            </a:r>
            <a:r>
              <a:rPr dirty="0" sz="1700" b="1" i="1">
                <a:solidFill>
                  <a:srgbClr val="F0C231"/>
                </a:solidFill>
                <a:latin typeface="Lato Black"/>
                <a:cs typeface="Lato Black"/>
              </a:rPr>
              <a:t>eatment </a:t>
            </a:r>
            <a:r>
              <a:rPr dirty="0" sz="1700" b="1" i="1">
                <a:solidFill>
                  <a:srgbClr val="F0C231"/>
                </a:solidFill>
                <a:latin typeface="Lato Black"/>
                <a:cs typeface="Lato Black"/>
              </a:rPr>
              <a:t> </a:t>
            </a:r>
            <a:r>
              <a:rPr dirty="0" sz="1700" b="1" i="1">
                <a:solidFill>
                  <a:srgbClr val="F0C231"/>
                </a:solidFill>
                <a:latin typeface="Lato Black"/>
                <a:cs typeface="Lato Black"/>
              </a:rPr>
              <a:t>Room</a:t>
            </a:r>
            <a:endParaRPr sz="1700">
              <a:latin typeface="Lato Black"/>
              <a:cs typeface="Lato Black"/>
            </a:endParaRPr>
          </a:p>
          <a:p>
            <a:pPr>
              <a:lnSpc>
                <a:spcPct val="100000"/>
              </a:lnSpc>
            </a:pPr>
            <a:endParaRPr sz="1700">
              <a:latin typeface="Lato Black"/>
              <a:cs typeface="Lato Black"/>
            </a:endParaRPr>
          </a:p>
          <a:p>
            <a:pPr marL="12700" marR="279400">
              <a:lnSpc>
                <a:spcPct val="100000"/>
              </a:lnSpc>
            </a:pPr>
            <a:r>
              <a:rPr dirty="0" sz="1700" spc="-25" b="1" i="1">
                <a:solidFill>
                  <a:srgbClr val="F0C231"/>
                </a:solidFill>
                <a:latin typeface="Lato Black"/>
                <a:cs typeface="Lato Black"/>
              </a:rPr>
              <a:t>P</a:t>
            </a:r>
            <a:r>
              <a:rPr dirty="0" sz="1700" b="1" i="1">
                <a:solidFill>
                  <a:srgbClr val="F0C231"/>
                </a:solidFill>
                <a:latin typeface="Lato Black"/>
                <a:cs typeface="Lato Black"/>
              </a:rPr>
              <a:t>atient </a:t>
            </a:r>
            <a:r>
              <a:rPr dirty="0" sz="1700" b="1" i="1">
                <a:solidFill>
                  <a:srgbClr val="F0C231"/>
                </a:solidFill>
                <a:latin typeface="Lato Black"/>
                <a:cs typeface="Lato Black"/>
              </a:rPr>
              <a:t> </a:t>
            </a:r>
            <a:r>
              <a:rPr dirty="0" sz="1700" b="1" i="1">
                <a:solidFill>
                  <a:srgbClr val="F0C231"/>
                </a:solidFill>
                <a:latin typeface="Lato Black"/>
                <a:cs typeface="Lato Black"/>
              </a:rPr>
              <a:t>Room</a:t>
            </a:r>
            <a:endParaRPr sz="1700">
              <a:latin typeface="Lato Black"/>
              <a:cs typeface="Lato Black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44524" y="2515644"/>
            <a:ext cx="3547110" cy="2090420"/>
            <a:chOff x="344524" y="2515644"/>
            <a:chExt cx="3547110" cy="209042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4524" y="2515644"/>
              <a:ext cx="3131508" cy="209022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511397" y="3268448"/>
              <a:ext cx="375285" cy="185420"/>
            </a:xfrm>
            <a:custGeom>
              <a:avLst/>
              <a:gdLst/>
              <a:ahLst/>
              <a:cxnLst/>
              <a:rect l="l" t="t" r="r" b="b"/>
              <a:pathLst>
                <a:path w="375285" h="185420">
                  <a:moveTo>
                    <a:pt x="92699" y="185399"/>
                  </a:moveTo>
                  <a:lnTo>
                    <a:pt x="0" y="92699"/>
                  </a:lnTo>
                  <a:lnTo>
                    <a:pt x="92699" y="0"/>
                  </a:lnTo>
                  <a:lnTo>
                    <a:pt x="92699" y="46349"/>
                  </a:lnTo>
                  <a:lnTo>
                    <a:pt x="374999" y="46349"/>
                  </a:lnTo>
                  <a:lnTo>
                    <a:pt x="374999" y="139049"/>
                  </a:lnTo>
                  <a:lnTo>
                    <a:pt x="92699" y="139049"/>
                  </a:lnTo>
                  <a:lnTo>
                    <a:pt x="92699" y="185399"/>
                  </a:lnTo>
                  <a:close/>
                </a:path>
              </a:pathLst>
            </a:custGeom>
            <a:solidFill>
              <a:srgbClr val="F0C2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511397" y="3268448"/>
              <a:ext cx="375285" cy="185420"/>
            </a:xfrm>
            <a:custGeom>
              <a:avLst/>
              <a:gdLst/>
              <a:ahLst/>
              <a:cxnLst/>
              <a:rect l="l" t="t" r="r" b="b"/>
              <a:pathLst>
                <a:path w="375285" h="185420">
                  <a:moveTo>
                    <a:pt x="374999" y="139049"/>
                  </a:moveTo>
                  <a:lnTo>
                    <a:pt x="92699" y="139049"/>
                  </a:lnTo>
                  <a:lnTo>
                    <a:pt x="92699" y="185399"/>
                  </a:lnTo>
                  <a:lnTo>
                    <a:pt x="0" y="92699"/>
                  </a:lnTo>
                  <a:lnTo>
                    <a:pt x="92699" y="0"/>
                  </a:lnTo>
                  <a:lnTo>
                    <a:pt x="92699" y="46349"/>
                  </a:lnTo>
                  <a:lnTo>
                    <a:pt x="374999" y="46349"/>
                  </a:lnTo>
                  <a:lnTo>
                    <a:pt x="374999" y="139049"/>
                  </a:lnTo>
                  <a:close/>
                </a:path>
              </a:pathLst>
            </a:custGeom>
            <a:ln w="9524">
              <a:solidFill>
                <a:srgbClr val="F0C23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4685818" y="4156095"/>
            <a:ext cx="539750" cy="262890"/>
            <a:chOff x="4685818" y="4156095"/>
            <a:chExt cx="539750" cy="262890"/>
          </a:xfrm>
        </p:grpSpPr>
        <p:sp>
          <p:nvSpPr>
            <p:cNvPr id="10" name="object 10"/>
            <p:cNvSpPr/>
            <p:nvPr/>
          </p:nvSpPr>
          <p:spPr>
            <a:xfrm>
              <a:off x="4690581" y="4160858"/>
              <a:ext cx="530225" cy="253365"/>
            </a:xfrm>
            <a:custGeom>
              <a:avLst/>
              <a:gdLst/>
              <a:ahLst/>
              <a:cxnLst/>
              <a:rect l="l" t="t" r="r" b="b"/>
              <a:pathLst>
                <a:path w="530225" h="253364">
                  <a:moveTo>
                    <a:pt x="403199" y="253199"/>
                  </a:moveTo>
                  <a:lnTo>
                    <a:pt x="403199" y="189899"/>
                  </a:lnTo>
                  <a:lnTo>
                    <a:pt x="0" y="189899"/>
                  </a:lnTo>
                  <a:lnTo>
                    <a:pt x="0" y="63299"/>
                  </a:lnTo>
                  <a:lnTo>
                    <a:pt x="403199" y="63299"/>
                  </a:lnTo>
                  <a:lnTo>
                    <a:pt x="403199" y="0"/>
                  </a:lnTo>
                  <a:lnTo>
                    <a:pt x="529798" y="126599"/>
                  </a:lnTo>
                  <a:lnTo>
                    <a:pt x="403199" y="253199"/>
                  </a:lnTo>
                  <a:close/>
                </a:path>
              </a:pathLst>
            </a:custGeom>
            <a:solidFill>
              <a:srgbClr val="F0C2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690581" y="4160858"/>
              <a:ext cx="530225" cy="253365"/>
            </a:xfrm>
            <a:custGeom>
              <a:avLst/>
              <a:gdLst/>
              <a:ahLst/>
              <a:cxnLst/>
              <a:rect l="l" t="t" r="r" b="b"/>
              <a:pathLst>
                <a:path w="530225" h="253364">
                  <a:moveTo>
                    <a:pt x="0" y="63299"/>
                  </a:moveTo>
                  <a:lnTo>
                    <a:pt x="403199" y="63299"/>
                  </a:lnTo>
                  <a:lnTo>
                    <a:pt x="403199" y="0"/>
                  </a:lnTo>
                  <a:lnTo>
                    <a:pt x="529798" y="126599"/>
                  </a:lnTo>
                  <a:lnTo>
                    <a:pt x="403199" y="253199"/>
                  </a:lnTo>
                  <a:lnTo>
                    <a:pt x="403199" y="189899"/>
                  </a:lnTo>
                  <a:lnTo>
                    <a:pt x="0" y="189899"/>
                  </a:lnTo>
                  <a:lnTo>
                    <a:pt x="0" y="63299"/>
                  </a:lnTo>
                  <a:close/>
                </a:path>
              </a:pathLst>
            </a:custGeom>
            <a:ln w="9524">
              <a:solidFill>
                <a:srgbClr val="F0C23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96438" y="2533395"/>
            <a:ext cx="3078321" cy="205471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0891" y="996947"/>
            <a:ext cx="4610489" cy="351504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45528" y="90296"/>
            <a:ext cx="8194675" cy="42557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dirty="0" sz="1400" i="1">
                <a:latin typeface="Arial"/>
                <a:cs typeface="Arial"/>
              </a:rPr>
              <a:t>Mackenzie </a:t>
            </a:r>
            <a:r>
              <a:rPr dirty="0" sz="1400" spc="-5" i="1">
                <a:latin typeface="Arial"/>
                <a:cs typeface="Arial"/>
              </a:rPr>
              <a:t>is always happy </a:t>
            </a:r>
            <a:r>
              <a:rPr dirty="0" sz="1400" i="1">
                <a:latin typeface="Arial"/>
                <a:cs typeface="Arial"/>
              </a:rPr>
              <a:t>to </a:t>
            </a:r>
            <a:r>
              <a:rPr dirty="0" sz="1400" spc="-5" i="1">
                <a:latin typeface="Arial"/>
                <a:cs typeface="Arial"/>
              </a:rPr>
              <a:t>head </a:t>
            </a:r>
            <a:r>
              <a:rPr dirty="0" sz="1400" i="1">
                <a:latin typeface="Arial"/>
                <a:cs typeface="Arial"/>
              </a:rPr>
              <a:t>to the </a:t>
            </a:r>
            <a:r>
              <a:rPr dirty="0" sz="1400" spc="-5" i="1">
                <a:latin typeface="Arial"/>
                <a:cs typeface="Arial"/>
              </a:rPr>
              <a:t>hospital </a:t>
            </a:r>
            <a:r>
              <a:rPr dirty="0" sz="1400" i="1">
                <a:latin typeface="Arial"/>
                <a:cs typeface="Arial"/>
              </a:rPr>
              <a:t>for the </a:t>
            </a:r>
            <a:r>
              <a:rPr dirty="0" sz="1400" spc="-5" i="1">
                <a:latin typeface="Arial"/>
                <a:cs typeface="Arial"/>
              </a:rPr>
              <a:t>day, which is </a:t>
            </a:r>
            <a:r>
              <a:rPr dirty="0" sz="1400" i="1">
                <a:latin typeface="Arial"/>
                <a:cs typeface="Arial"/>
              </a:rPr>
              <a:t>a testament to the staﬀ, the care </a:t>
            </a:r>
            <a:r>
              <a:rPr dirty="0" sz="1400" spc="-375" i="1">
                <a:latin typeface="Arial"/>
                <a:cs typeface="Arial"/>
              </a:rPr>
              <a:t> </a:t>
            </a:r>
            <a:r>
              <a:rPr dirty="0" sz="1400" spc="-5" i="1">
                <a:latin typeface="Arial"/>
                <a:cs typeface="Arial"/>
              </a:rPr>
              <a:t>and </a:t>
            </a:r>
            <a:r>
              <a:rPr dirty="0" sz="1400" i="1">
                <a:latin typeface="Arial"/>
                <a:cs typeface="Arial"/>
              </a:rPr>
              <a:t>time they </a:t>
            </a:r>
            <a:r>
              <a:rPr dirty="0" sz="1400" spc="-5" i="1">
                <a:latin typeface="Arial"/>
                <a:cs typeface="Arial"/>
              </a:rPr>
              <a:t>give her after everything </a:t>
            </a:r>
            <a:r>
              <a:rPr dirty="0" sz="1400" i="1">
                <a:latin typeface="Arial"/>
                <a:cs typeface="Arial"/>
              </a:rPr>
              <a:t>she </a:t>
            </a:r>
            <a:r>
              <a:rPr dirty="0" sz="1400" spc="-5" i="1">
                <a:latin typeface="Arial"/>
                <a:cs typeface="Arial"/>
              </a:rPr>
              <a:t>has been </a:t>
            </a:r>
            <a:r>
              <a:rPr dirty="0" sz="1400" i="1">
                <a:latin typeface="Arial"/>
                <a:cs typeface="Arial"/>
              </a:rPr>
              <a:t>through. Whangarei </a:t>
            </a:r>
            <a:r>
              <a:rPr dirty="0" sz="1400" spc="-5" i="1">
                <a:latin typeface="Arial"/>
                <a:cs typeface="Arial"/>
              </a:rPr>
              <a:t>Children’s </a:t>
            </a:r>
            <a:r>
              <a:rPr dirty="0" sz="1400" i="1">
                <a:latin typeface="Arial"/>
                <a:cs typeface="Arial"/>
              </a:rPr>
              <a:t>Ward </a:t>
            </a:r>
            <a:r>
              <a:rPr dirty="0" sz="1400" spc="-5" i="1">
                <a:latin typeface="Arial"/>
                <a:cs typeface="Arial"/>
              </a:rPr>
              <a:t>is always </a:t>
            </a:r>
            <a:r>
              <a:rPr dirty="0" sz="1400" i="1">
                <a:latin typeface="Arial"/>
                <a:cs typeface="Arial"/>
              </a:rPr>
              <a:t> staﬀed </a:t>
            </a:r>
            <a:r>
              <a:rPr dirty="0" sz="1400" spc="-5" i="1">
                <a:latin typeface="Arial"/>
                <a:cs typeface="Arial"/>
              </a:rPr>
              <a:t>by </a:t>
            </a:r>
            <a:r>
              <a:rPr dirty="0" sz="1400" i="1">
                <a:latin typeface="Arial"/>
                <a:cs typeface="Arial"/>
              </a:rPr>
              <a:t>a friendly team </a:t>
            </a:r>
            <a:r>
              <a:rPr dirty="0" sz="1400" spc="-5" i="1">
                <a:latin typeface="Arial"/>
                <a:cs typeface="Arial"/>
              </a:rPr>
              <a:t>of nurses, doctors, health </a:t>
            </a:r>
            <a:r>
              <a:rPr dirty="0" sz="1400" i="1">
                <a:latin typeface="Arial"/>
                <a:cs typeface="Arial"/>
              </a:rPr>
              <a:t>care </a:t>
            </a:r>
            <a:r>
              <a:rPr dirty="0" sz="1400" spc="-5" i="1">
                <a:latin typeface="Arial"/>
                <a:cs typeface="Arial"/>
              </a:rPr>
              <a:t>assistants, play </a:t>
            </a:r>
            <a:r>
              <a:rPr dirty="0" sz="1400" i="1">
                <a:latin typeface="Arial"/>
                <a:cs typeface="Arial"/>
              </a:rPr>
              <a:t>specialists, </a:t>
            </a:r>
            <a:r>
              <a:rPr dirty="0" sz="1400" spc="-5" i="1">
                <a:latin typeface="Arial"/>
                <a:cs typeface="Arial"/>
              </a:rPr>
              <a:t>ward </a:t>
            </a:r>
            <a:r>
              <a:rPr dirty="0" sz="1400" i="1">
                <a:latin typeface="Arial"/>
                <a:cs typeface="Arial"/>
              </a:rPr>
              <a:t>clerks </a:t>
            </a:r>
            <a:r>
              <a:rPr dirty="0" sz="1400" spc="-5" i="1">
                <a:latin typeface="Arial"/>
                <a:cs typeface="Arial"/>
              </a:rPr>
              <a:t>and </a:t>
            </a:r>
            <a:r>
              <a:rPr dirty="0" sz="1400" i="1">
                <a:latin typeface="Arial"/>
                <a:cs typeface="Arial"/>
              </a:rPr>
              <a:t> multidisciplinary</a:t>
            </a:r>
            <a:r>
              <a:rPr dirty="0" sz="1400" spc="-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team.</a:t>
            </a:r>
            <a:endParaRPr sz="1400">
              <a:latin typeface="Arial"/>
              <a:cs typeface="Arial"/>
            </a:endParaRPr>
          </a:p>
          <a:p>
            <a:pPr marL="22225" marR="4667250">
              <a:lnSpc>
                <a:spcPct val="119300"/>
              </a:lnSpc>
              <a:spcBef>
                <a:spcPts val="420"/>
              </a:spcBef>
            </a:pPr>
            <a:r>
              <a:rPr dirty="0" sz="1400" b="1" i="1">
                <a:latin typeface="Arial"/>
                <a:cs typeface="Arial"/>
              </a:rPr>
              <a:t>It is obvious that the </a:t>
            </a:r>
            <a:r>
              <a:rPr dirty="0" sz="1400" spc="-5" b="1" i="1">
                <a:latin typeface="Arial"/>
                <a:cs typeface="Arial"/>
              </a:rPr>
              <a:t>environment </a:t>
            </a:r>
            <a:r>
              <a:rPr dirty="0" sz="1400" b="1" i="1">
                <a:latin typeface="Arial"/>
                <a:cs typeface="Arial"/>
              </a:rPr>
              <a:t>on the </a:t>
            </a:r>
            <a:r>
              <a:rPr dirty="0" sz="1400" spc="5" b="1" i="1">
                <a:latin typeface="Arial"/>
                <a:cs typeface="Arial"/>
              </a:rPr>
              <a:t> </a:t>
            </a:r>
            <a:r>
              <a:rPr dirty="0" sz="1400" spc="-5" b="1" i="1">
                <a:latin typeface="Arial"/>
                <a:cs typeface="Arial"/>
              </a:rPr>
              <a:t>Children’s</a:t>
            </a:r>
            <a:r>
              <a:rPr dirty="0" sz="1400" spc="-15" b="1" i="1">
                <a:latin typeface="Arial"/>
                <a:cs typeface="Arial"/>
              </a:rPr>
              <a:t> </a:t>
            </a:r>
            <a:r>
              <a:rPr dirty="0" sz="1400" b="1" i="1">
                <a:latin typeface="Arial"/>
                <a:cs typeface="Arial"/>
              </a:rPr>
              <a:t>Ward</a:t>
            </a:r>
            <a:r>
              <a:rPr dirty="0" sz="1400" spc="-5" b="1" i="1">
                <a:latin typeface="Arial"/>
                <a:cs typeface="Arial"/>
              </a:rPr>
              <a:t> could</a:t>
            </a:r>
            <a:r>
              <a:rPr dirty="0" sz="1400" spc="-10" b="1" i="1">
                <a:latin typeface="Arial"/>
                <a:cs typeface="Arial"/>
              </a:rPr>
              <a:t> </a:t>
            </a:r>
            <a:r>
              <a:rPr dirty="0" sz="1400" b="1" i="1">
                <a:latin typeface="Arial"/>
                <a:cs typeface="Arial"/>
              </a:rPr>
              <a:t>be</a:t>
            </a:r>
            <a:r>
              <a:rPr dirty="0" sz="1400" spc="-5" b="1" i="1">
                <a:latin typeface="Arial"/>
                <a:cs typeface="Arial"/>
              </a:rPr>
              <a:t> more</a:t>
            </a:r>
            <a:r>
              <a:rPr dirty="0" sz="1400" spc="-15" b="1" i="1">
                <a:latin typeface="Arial"/>
                <a:cs typeface="Arial"/>
              </a:rPr>
              <a:t> </a:t>
            </a:r>
            <a:r>
              <a:rPr dirty="0" sz="1400" spc="-5" b="1" i="1">
                <a:latin typeface="Arial"/>
                <a:cs typeface="Arial"/>
              </a:rPr>
              <a:t>child</a:t>
            </a:r>
            <a:endParaRPr sz="1400">
              <a:latin typeface="Arial"/>
              <a:cs typeface="Arial"/>
            </a:endParaRPr>
          </a:p>
          <a:p>
            <a:pPr marL="22225" marR="4667250">
              <a:lnSpc>
                <a:spcPct val="100000"/>
              </a:lnSpc>
            </a:pPr>
            <a:r>
              <a:rPr dirty="0" sz="1400" b="1" i="1">
                <a:latin typeface="Arial"/>
                <a:cs typeface="Arial"/>
              </a:rPr>
              <a:t>friendly,</a:t>
            </a:r>
            <a:r>
              <a:rPr dirty="0" sz="1400" spc="-20" b="1" i="1">
                <a:latin typeface="Arial"/>
                <a:cs typeface="Arial"/>
              </a:rPr>
              <a:t> </a:t>
            </a:r>
            <a:r>
              <a:rPr dirty="0" sz="1400" b="1" i="1">
                <a:latin typeface="Arial"/>
                <a:cs typeface="Arial"/>
              </a:rPr>
              <a:t>family</a:t>
            </a:r>
            <a:r>
              <a:rPr dirty="0" sz="1400" spc="-20" b="1" i="1">
                <a:latin typeface="Arial"/>
                <a:cs typeface="Arial"/>
              </a:rPr>
              <a:t> </a:t>
            </a:r>
            <a:r>
              <a:rPr dirty="0" sz="1400" b="1" i="1">
                <a:latin typeface="Arial"/>
                <a:cs typeface="Arial"/>
              </a:rPr>
              <a:t>friendly</a:t>
            </a:r>
            <a:r>
              <a:rPr dirty="0" sz="1400" spc="-20" b="1" i="1">
                <a:latin typeface="Arial"/>
                <a:cs typeface="Arial"/>
              </a:rPr>
              <a:t> </a:t>
            </a:r>
            <a:r>
              <a:rPr dirty="0" sz="1400" spc="-5" b="1" i="1">
                <a:latin typeface="Arial"/>
                <a:cs typeface="Arial"/>
              </a:rPr>
              <a:t>and</a:t>
            </a:r>
            <a:r>
              <a:rPr dirty="0" sz="1400" spc="-20" b="1" i="1">
                <a:latin typeface="Arial"/>
                <a:cs typeface="Arial"/>
              </a:rPr>
              <a:t> </a:t>
            </a:r>
            <a:r>
              <a:rPr dirty="0" sz="1400" b="1" i="1">
                <a:latin typeface="Arial"/>
                <a:cs typeface="Arial"/>
              </a:rPr>
              <a:t>functional</a:t>
            </a:r>
            <a:r>
              <a:rPr dirty="0" sz="1400" spc="-20" b="1" i="1">
                <a:latin typeface="Arial"/>
                <a:cs typeface="Arial"/>
              </a:rPr>
              <a:t> </a:t>
            </a:r>
            <a:r>
              <a:rPr dirty="0" sz="1400" b="1" i="1">
                <a:latin typeface="Arial"/>
                <a:cs typeface="Arial"/>
              </a:rPr>
              <a:t>for </a:t>
            </a:r>
            <a:r>
              <a:rPr dirty="0" sz="1400" spc="-375" b="1" i="1">
                <a:latin typeface="Arial"/>
                <a:cs typeface="Arial"/>
              </a:rPr>
              <a:t> </a:t>
            </a:r>
            <a:r>
              <a:rPr dirty="0" sz="1400" spc="-5" b="1" i="1">
                <a:latin typeface="Arial"/>
                <a:cs typeface="Arial"/>
              </a:rPr>
              <a:t>everyone.</a:t>
            </a:r>
            <a:endParaRPr sz="1400">
              <a:latin typeface="Arial"/>
              <a:cs typeface="Arial"/>
            </a:endParaRPr>
          </a:p>
          <a:p>
            <a:pPr marL="35560" marR="4592955">
              <a:lnSpc>
                <a:spcPct val="114999"/>
              </a:lnSpc>
              <a:spcBef>
                <a:spcPts val="330"/>
              </a:spcBef>
            </a:pPr>
            <a:r>
              <a:rPr dirty="0" sz="1400" i="1">
                <a:latin typeface="Arial"/>
                <a:cs typeface="Arial"/>
              </a:rPr>
              <a:t>I can see that the </a:t>
            </a:r>
            <a:r>
              <a:rPr dirty="0" sz="1400" spc="-5" i="1">
                <a:latin typeface="Arial"/>
                <a:cs typeface="Arial"/>
              </a:rPr>
              <a:t>upgrades and planned </a:t>
            </a:r>
            <a:r>
              <a:rPr dirty="0" sz="140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refurbishment </a:t>
            </a:r>
            <a:r>
              <a:rPr dirty="0" sz="1400" spc="-5" i="1">
                <a:latin typeface="Arial"/>
                <a:cs typeface="Arial"/>
              </a:rPr>
              <a:t>would greatly improve </a:t>
            </a:r>
            <a:r>
              <a:rPr dirty="0" sz="1400" i="1">
                <a:latin typeface="Arial"/>
                <a:cs typeface="Arial"/>
              </a:rPr>
              <a:t>the </a:t>
            </a:r>
            <a:r>
              <a:rPr dirty="0" sz="1400" spc="5" i="1">
                <a:latin typeface="Arial"/>
                <a:cs typeface="Arial"/>
              </a:rPr>
              <a:t> </a:t>
            </a:r>
            <a:r>
              <a:rPr dirty="0" sz="1400" spc="-5" i="1">
                <a:latin typeface="Arial"/>
                <a:cs typeface="Arial"/>
              </a:rPr>
              <a:t>environment </a:t>
            </a:r>
            <a:r>
              <a:rPr dirty="0" sz="1400" i="1">
                <a:latin typeface="Arial"/>
                <a:cs typeface="Arial"/>
              </a:rPr>
              <a:t>making </a:t>
            </a:r>
            <a:r>
              <a:rPr dirty="0" sz="1400" spc="-5" i="1">
                <a:latin typeface="Arial"/>
                <a:cs typeface="Arial"/>
              </a:rPr>
              <a:t>it </a:t>
            </a:r>
            <a:r>
              <a:rPr dirty="0" sz="1400" i="1">
                <a:latin typeface="Arial"/>
                <a:cs typeface="Arial"/>
              </a:rPr>
              <a:t>a calmer </a:t>
            </a:r>
            <a:r>
              <a:rPr dirty="0" sz="1400" spc="-5" i="1">
                <a:latin typeface="Arial"/>
                <a:cs typeface="Arial"/>
              </a:rPr>
              <a:t>and </a:t>
            </a:r>
            <a:r>
              <a:rPr dirty="0" sz="1400" i="1">
                <a:latin typeface="Arial"/>
                <a:cs typeface="Arial"/>
              </a:rPr>
              <a:t>more </a:t>
            </a:r>
            <a:r>
              <a:rPr dirty="0" sz="1400" spc="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restful</a:t>
            </a:r>
            <a:r>
              <a:rPr dirty="0" sz="1400" spc="-15" i="1">
                <a:latin typeface="Arial"/>
                <a:cs typeface="Arial"/>
              </a:rPr>
              <a:t> </a:t>
            </a:r>
            <a:r>
              <a:rPr dirty="0" sz="1400" spc="-5" i="1">
                <a:latin typeface="Arial"/>
                <a:cs typeface="Arial"/>
              </a:rPr>
              <a:t>place</a:t>
            </a:r>
            <a:r>
              <a:rPr dirty="0" sz="1400" spc="-1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for</a:t>
            </a:r>
            <a:r>
              <a:rPr dirty="0" sz="1400" spc="-10" i="1">
                <a:latin typeface="Arial"/>
                <a:cs typeface="Arial"/>
              </a:rPr>
              <a:t> </a:t>
            </a:r>
            <a:r>
              <a:rPr dirty="0" sz="1400" spc="-5" i="1">
                <a:latin typeface="Arial"/>
                <a:cs typeface="Arial"/>
              </a:rPr>
              <a:t>all</a:t>
            </a:r>
            <a:r>
              <a:rPr dirty="0" sz="1400" spc="-1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children</a:t>
            </a:r>
            <a:r>
              <a:rPr dirty="0" sz="1400" spc="-10" i="1">
                <a:latin typeface="Arial"/>
                <a:cs typeface="Arial"/>
              </a:rPr>
              <a:t> </a:t>
            </a:r>
            <a:r>
              <a:rPr dirty="0" sz="1400" spc="-5" i="1">
                <a:latin typeface="Arial"/>
                <a:cs typeface="Arial"/>
              </a:rPr>
              <a:t>and</a:t>
            </a:r>
            <a:r>
              <a:rPr dirty="0" sz="1400" spc="-1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family</a:t>
            </a:r>
            <a:r>
              <a:rPr dirty="0" sz="1400" spc="-1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to</a:t>
            </a:r>
            <a:r>
              <a:rPr dirty="0" sz="1400" spc="-10" i="1">
                <a:latin typeface="Arial"/>
                <a:cs typeface="Arial"/>
              </a:rPr>
              <a:t> </a:t>
            </a:r>
            <a:r>
              <a:rPr dirty="0" sz="1400" spc="-5" i="1">
                <a:latin typeface="Arial"/>
                <a:cs typeface="Arial"/>
              </a:rPr>
              <a:t>heal </a:t>
            </a:r>
            <a:r>
              <a:rPr dirty="0" sz="1400" spc="-375" i="1">
                <a:latin typeface="Arial"/>
                <a:cs typeface="Arial"/>
              </a:rPr>
              <a:t> </a:t>
            </a:r>
            <a:r>
              <a:rPr dirty="0" sz="1400" spc="-5" i="1">
                <a:latin typeface="Arial"/>
                <a:cs typeface="Arial"/>
              </a:rPr>
              <a:t>and </a:t>
            </a:r>
            <a:r>
              <a:rPr dirty="0" sz="1400" i="1">
                <a:latin typeface="Arial"/>
                <a:cs typeface="Arial"/>
              </a:rPr>
              <a:t>recover. Thank you for your support for </a:t>
            </a:r>
            <a:r>
              <a:rPr dirty="0" sz="1400" spc="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this </a:t>
            </a:r>
            <a:r>
              <a:rPr dirty="0" sz="1400" spc="-5" i="1">
                <a:latin typeface="Arial"/>
                <a:cs typeface="Arial"/>
              </a:rPr>
              <a:t>appeal, and </a:t>
            </a:r>
            <a:r>
              <a:rPr dirty="0" sz="1400" i="1">
                <a:latin typeface="Arial"/>
                <a:cs typeface="Arial"/>
              </a:rPr>
              <a:t>the </a:t>
            </a:r>
            <a:r>
              <a:rPr dirty="0" sz="1400" spc="-5" i="1">
                <a:latin typeface="Arial"/>
                <a:cs typeface="Arial"/>
              </a:rPr>
              <a:t>diﬀerence it will </a:t>
            </a:r>
            <a:r>
              <a:rPr dirty="0" sz="1400" i="1">
                <a:latin typeface="Arial"/>
                <a:cs typeface="Arial"/>
              </a:rPr>
              <a:t>make to </a:t>
            </a:r>
            <a:r>
              <a:rPr dirty="0" sz="1400" spc="5" i="1">
                <a:latin typeface="Arial"/>
                <a:cs typeface="Arial"/>
              </a:rPr>
              <a:t> </a:t>
            </a:r>
            <a:r>
              <a:rPr dirty="0" sz="1400" spc="-5" i="1">
                <a:latin typeface="Arial"/>
                <a:cs typeface="Arial"/>
              </a:rPr>
              <a:t>other</a:t>
            </a:r>
            <a:r>
              <a:rPr dirty="0" sz="1400" spc="-1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children</a:t>
            </a:r>
            <a:r>
              <a:rPr dirty="0" sz="1400" spc="-5" i="1">
                <a:latin typeface="Arial"/>
                <a:cs typeface="Arial"/>
              </a:rPr>
              <a:t> like </a:t>
            </a:r>
            <a:r>
              <a:rPr dirty="0" sz="1400" i="1">
                <a:latin typeface="Arial"/>
                <a:cs typeface="Arial"/>
              </a:rPr>
              <a:t>Mackenzie.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50">
              <a:latin typeface="Arial"/>
              <a:cs typeface="Arial"/>
            </a:endParaRPr>
          </a:p>
          <a:p>
            <a:pPr marL="35560">
              <a:lnSpc>
                <a:spcPct val="100000"/>
              </a:lnSpc>
              <a:spcBef>
                <a:spcPts val="5"/>
              </a:spcBef>
            </a:pPr>
            <a:r>
              <a:rPr dirty="0" sz="1400" spc="-20" b="1" i="1">
                <a:latin typeface="Arial"/>
                <a:cs typeface="Arial"/>
              </a:rPr>
              <a:t>Yours,</a:t>
            </a:r>
            <a:r>
              <a:rPr dirty="0" sz="1400" spc="-45" b="1" i="1">
                <a:latin typeface="Arial"/>
                <a:cs typeface="Arial"/>
              </a:rPr>
              <a:t> </a:t>
            </a:r>
            <a:r>
              <a:rPr dirty="0" sz="1400" spc="-5" b="1" i="1">
                <a:latin typeface="Arial"/>
                <a:cs typeface="Arial"/>
              </a:rPr>
              <a:t>Rochelle.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F1C1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62662" y="552512"/>
            <a:ext cx="4946650" cy="3637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55880">
              <a:lnSpc>
                <a:spcPct val="100000"/>
              </a:lnSpc>
              <a:spcBef>
                <a:spcPts val="100"/>
              </a:spcBef>
            </a:pPr>
            <a:r>
              <a:rPr dirty="0" sz="2600" b="1" i="1">
                <a:solidFill>
                  <a:srgbClr val="FFFFFF"/>
                </a:solidFill>
                <a:latin typeface="Lato Black"/>
                <a:cs typeface="Lato Black"/>
              </a:rPr>
              <a:t>“When</a:t>
            </a:r>
            <a:r>
              <a:rPr dirty="0" sz="2600" spc="30" b="1" i="1">
                <a:solidFill>
                  <a:srgbClr val="FFFFFF"/>
                </a:solidFill>
                <a:latin typeface="Lato Black"/>
                <a:cs typeface="Lato Black"/>
              </a:rPr>
              <a:t> </a:t>
            </a:r>
            <a:r>
              <a:rPr dirty="0" sz="2600" b="1" i="1">
                <a:solidFill>
                  <a:srgbClr val="FFFFFF"/>
                </a:solidFill>
                <a:latin typeface="Lato Black"/>
                <a:cs typeface="Lato Black"/>
              </a:rPr>
              <a:t>we</a:t>
            </a:r>
            <a:r>
              <a:rPr dirty="0" sz="2600" spc="30" b="1" i="1">
                <a:solidFill>
                  <a:srgbClr val="FFFFFF"/>
                </a:solidFill>
                <a:latin typeface="Lato Black"/>
                <a:cs typeface="Lato Black"/>
              </a:rPr>
              <a:t> </a:t>
            </a:r>
            <a:r>
              <a:rPr dirty="0" sz="2600" spc="-15" b="1" i="1">
                <a:solidFill>
                  <a:srgbClr val="FFFFFF"/>
                </a:solidFill>
                <a:latin typeface="Lato Black"/>
                <a:cs typeface="Lato Black"/>
              </a:rPr>
              <a:t>care</a:t>
            </a:r>
            <a:r>
              <a:rPr dirty="0" sz="2600" spc="35" b="1" i="1">
                <a:solidFill>
                  <a:srgbClr val="FFFFFF"/>
                </a:solidFill>
                <a:latin typeface="Lato Black"/>
                <a:cs typeface="Lato Black"/>
              </a:rPr>
              <a:t> </a:t>
            </a:r>
            <a:r>
              <a:rPr dirty="0" sz="2600" b="1" i="1">
                <a:solidFill>
                  <a:srgbClr val="FFFFFF"/>
                </a:solidFill>
                <a:latin typeface="Lato Black"/>
                <a:cs typeface="Lato Black"/>
              </a:rPr>
              <a:t>for</a:t>
            </a:r>
            <a:r>
              <a:rPr dirty="0" sz="2600" spc="30" b="1" i="1">
                <a:solidFill>
                  <a:srgbClr val="FFFFFF"/>
                </a:solidFill>
                <a:latin typeface="Lato Black"/>
                <a:cs typeface="Lato Black"/>
              </a:rPr>
              <a:t> </a:t>
            </a:r>
            <a:r>
              <a:rPr dirty="0" sz="2600" b="1" i="1">
                <a:solidFill>
                  <a:srgbClr val="FFFFFF"/>
                </a:solidFill>
                <a:latin typeface="Lato Black"/>
                <a:cs typeface="Lato Black"/>
              </a:rPr>
              <a:t>the</a:t>
            </a:r>
            <a:r>
              <a:rPr dirty="0" sz="2600" spc="35" b="1" i="1">
                <a:solidFill>
                  <a:srgbClr val="FFFFFF"/>
                </a:solidFill>
                <a:latin typeface="Lato Black"/>
                <a:cs typeface="Lato Black"/>
              </a:rPr>
              <a:t> </a:t>
            </a:r>
            <a:r>
              <a:rPr dirty="0" sz="2600" b="1" i="1">
                <a:solidFill>
                  <a:srgbClr val="FFFFFF"/>
                </a:solidFill>
                <a:latin typeface="Lato Black"/>
                <a:cs typeface="Lato Black"/>
              </a:rPr>
              <a:t>whole </a:t>
            </a:r>
            <a:r>
              <a:rPr dirty="0" sz="2600" spc="5" b="1" i="1">
                <a:solidFill>
                  <a:srgbClr val="FFFFFF"/>
                </a:solidFill>
                <a:latin typeface="Lato Black"/>
                <a:cs typeface="Lato Black"/>
              </a:rPr>
              <a:t> </a:t>
            </a:r>
            <a:r>
              <a:rPr dirty="0" sz="2600" spc="-35" b="1" i="1">
                <a:solidFill>
                  <a:srgbClr val="FFFFFF"/>
                </a:solidFill>
                <a:latin typeface="Lato Black"/>
                <a:cs typeface="Lato Black"/>
              </a:rPr>
              <a:t>family, </a:t>
            </a:r>
            <a:r>
              <a:rPr dirty="0" sz="2600" b="1" i="1">
                <a:solidFill>
                  <a:srgbClr val="FFFFFF"/>
                </a:solidFill>
                <a:latin typeface="Lato Black"/>
                <a:cs typeface="Lato Black"/>
              </a:rPr>
              <a:t>our </a:t>
            </a:r>
            <a:r>
              <a:rPr dirty="0" sz="2600" spc="-10" b="1" i="1">
                <a:solidFill>
                  <a:srgbClr val="FFFFFF"/>
                </a:solidFill>
                <a:latin typeface="Lato Black"/>
                <a:cs typeface="Lato Black"/>
              </a:rPr>
              <a:t>treatment </a:t>
            </a:r>
            <a:r>
              <a:rPr dirty="0" sz="2600" b="1" i="1">
                <a:solidFill>
                  <a:srgbClr val="FFFFFF"/>
                </a:solidFill>
                <a:latin typeface="Lato Black"/>
                <a:cs typeface="Lato Black"/>
              </a:rPr>
              <a:t>becomes a lot </a:t>
            </a:r>
            <a:r>
              <a:rPr dirty="0" sz="2600" spc="-490" b="1" i="1">
                <a:solidFill>
                  <a:srgbClr val="FFFFFF"/>
                </a:solidFill>
                <a:latin typeface="Lato Black"/>
                <a:cs typeface="Lato Black"/>
              </a:rPr>
              <a:t> </a:t>
            </a:r>
            <a:r>
              <a:rPr dirty="0" sz="2600" spc="-15" b="1" i="1">
                <a:solidFill>
                  <a:srgbClr val="FFFFFF"/>
                </a:solidFill>
                <a:latin typeface="Lato Black"/>
                <a:cs typeface="Lato Black"/>
              </a:rPr>
              <a:t>more </a:t>
            </a:r>
            <a:r>
              <a:rPr dirty="0" sz="2600" spc="-5" b="1" i="1">
                <a:solidFill>
                  <a:srgbClr val="FFFFFF"/>
                </a:solidFill>
                <a:latin typeface="Lato Black"/>
                <a:cs typeface="Lato Black"/>
              </a:rPr>
              <a:t>effective. </a:t>
            </a:r>
            <a:r>
              <a:rPr dirty="0" sz="2600" b="1" i="1">
                <a:solidFill>
                  <a:srgbClr val="FFFFFF"/>
                </a:solidFill>
                <a:latin typeface="Lato Black"/>
                <a:cs typeface="Lato Black"/>
              </a:rPr>
              <a:t>This is the principle </a:t>
            </a:r>
            <a:r>
              <a:rPr dirty="0" sz="2600" spc="5" b="1" i="1">
                <a:solidFill>
                  <a:srgbClr val="FFFFFF"/>
                </a:solidFill>
                <a:latin typeface="Lato Black"/>
                <a:cs typeface="Lato Black"/>
              </a:rPr>
              <a:t> </a:t>
            </a:r>
            <a:r>
              <a:rPr dirty="0" sz="2600" b="1" i="1">
                <a:solidFill>
                  <a:srgbClr val="FFFFFF"/>
                </a:solidFill>
                <a:latin typeface="Lato Black"/>
                <a:cs typeface="Lato Black"/>
              </a:rPr>
              <a:t>of </a:t>
            </a:r>
            <a:r>
              <a:rPr dirty="0" sz="2600" spc="-5" b="1" i="1">
                <a:solidFill>
                  <a:srgbClr val="FFFFFF"/>
                </a:solidFill>
                <a:latin typeface="Lato Black"/>
                <a:cs typeface="Lato Black"/>
              </a:rPr>
              <a:t>wh</a:t>
            </a:r>
            <a:r>
              <a:rPr dirty="0" sz="2600" spc="-5" b="1" i="1">
                <a:solidFill>
                  <a:srgbClr val="FFFFFF"/>
                </a:solidFill>
                <a:latin typeface="Arial"/>
                <a:cs typeface="Arial"/>
              </a:rPr>
              <a:t>ā</a:t>
            </a:r>
            <a:r>
              <a:rPr dirty="0" sz="2600" spc="-5" b="1" i="1">
                <a:solidFill>
                  <a:srgbClr val="FFFFFF"/>
                </a:solidFill>
                <a:latin typeface="Lato Black"/>
                <a:cs typeface="Lato Black"/>
              </a:rPr>
              <a:t>nau-centred </a:t>
            </a:r>
            <a:r>
              <a:rPr dirty="0" sz="2600" spc="-10" b="1" i="1">
                <a:solidFill>
                  <a:srgbClr val="FFFFFF"/>
                </a:solidFill>
                <a:latin typeface="Lato Black"/>
                <a:cs typeface="Lato Black"/>
              </a:rPr>
              <a:t>care: </a:t>
            </a:r>
            <a:r>
              <a:rPr dirty="0" sz="2600" b="1" i="1">
                <a:solidFill>
                  <a:srgbClr val="FFFFFF"/>
                </a:solidFill>
                <a:latin typeface="Lato Black"/>
                <a:cs typeface="Lato Black"/>
              </a:rPr>
              <a:t>the child, </a:t>
            </a:r>
            <a:r>
              <a:rPr dirty="0" sz="2600" spc="5" b="1" i="1">
                <a:solidFill>
                  <a:srgbClr val="FFFFFF"/>
                </a:solidFill>
                <a:latin typeface="Lato Black"/>
                <a:cs typeface="Lato Black"/>
              </a:rPr>
              <a:t> </a:t>
            </a:r>
            <a:r>
              <a:rPr dirty="0" sz="2600" spc="-10" b="1" i="1">
                <a:solidFill>
                  <a:srgbClr val="FFFFFF"/>
                </a:solidFill>
                <a:latin typeface="Lato Black"/>
                <a:cs typeface="Lato Black"/>
              </a:rPr>
              <a:t>cradled </a:t>
            </a:r>
            <a:r>
              <a:rPr dirty="0" sz="2600" b="1" i="1">
                <a:solidFill>
                  <a:srgbClr val="FFFFFF"/>
                </a:solidFill>
                <a:latin typeface="Lato Black"/>
                <a:cs typeface="Lato Black"/>
              </a:rPr>
              <a:t>within the support of their </a:t>
            </a:r>
            <a:r>
              <a:rPr dirty="0" sz="2600" spc="5" b="1" i="1">
                <a:solidFill>
                  <a:srgbClr val="FFFFFF"/>
                </a:solidFill>
                <a:latin typeface="Lato Black"/>
                <a:cs typeface="Lato Black"/>
              </a:rPr>
              <a:t> </a:t>
            </a:r>
            <a:r>
              <a:rPr dirty="0" sz="2600" spc="-5" b="1" i="1">
                <a:solidFill>
                  <a:srgbClr val="FFFFFF"/>
                </a:solidFill>
                <a:latin typeface="Lato Black"/>
                <a:cs typeface="Lato Black"/>
              </a:rPr>
              <a:t>wh</a:t>
            </a:r>
            <a:r>
              <a:rPr dirty="0" sz="2700" spc="-5" b="1" i="1">
                <a:solidFill>
                  <a:srgbClr val="FFFFFF"/>
                </a:solidFill>
                <a:latin typeface="Arial"/>
                <a:cs typeface="Arial"/>
              </a:rPr>
              <a:t>ā</a:t>
            </a:r>
            <a:r>
              <a:rPr dirty="0" sz="2600" spc="-5" b="1" i="1">
                <a:solidFill>
                  <a:srgbClr val="FFFFFF"/>
                </a:solidFill>
                <a:latin typeface="Lato Black"/>
                <a:cs typeface="Lato Black"/>
              </a:rPr>
              <a:t>nau. </a:t>
            </a:r>
            <a:r>
              <a:rPr dirty="0" sz="2600" spc="-65" b="1" i="1">
                <a:solidFill>
                  <a:srgbClr val="FFFFFF"/>
                </a:solidFill>
                <a:latin typeface="Lato Black"/>
                <a:cs typeface="Lato Black"/>
              </a:rPr>
              <a:t>Your</a:t>
            </a:r>
            <a:r>
              <a:rPr dirty="0" sz="2600" spc="-5" b="1" i="1">
                <a:solidFill>
                  <a:srgbClr val="FFFFFF"/>
                </a:solidFill>
                <a:latin typeface="Lato Black"/>
                <a:cs typeface="Lato Black"/>
              </a:rPr>
              <a:t> </a:t>
            </a:r>
            <a:r>
              <a:rPr dirty="0" sz="2600" b="1" i="1">
                <a:solidFill>
                  <a:srgbClr val="FFFFFF"/>
                </a:solidFill>
                <a:latin typeface="Lato Black"/>
                <a:cs typeface="Lato Black"/>
              </a:rPr>
              <a:t>gift</a:t>
            </a:r>
            <a:r>
              <a:rPr dirty="0" sz="2600" spc="-5" b="1" i="1">
                <a:solidFill>
                  <a:srgbClr val="FFFFFF"/>
                </a:solidFill>
                <a:latin typeface="Lato Black"/>
                <a:cs typeface="Lato Black"/>
              </a:rPr>
              <a:t> </a:t>
            </a:r>
            <a:r>
              <a:rPr dirty="0" sz="2600" b="1" i="1">
                <a:solidFill>
                  <a:srgbClr val="FFFFFF"/>
                </a:solidFill>
                <a:latin typeface="Lato Black"/>
                <a:cs typeface="Lato Black"/>
              </a:rPr>
              <a:t>will</a:t>
            </a:r>
            <a:r>
              <a:rPr dirty="0" sz="2600" spc="-5" b="1" i="1">
                <a:solidFill>
                  <a:srgbClr val="FFFFFF"/>
                </a:solidFill>
                <a:latin typeface="Lato Black"/>
                <a:cs typeface="Lato Black"/>
              </a:rPr>
              <a:t> </a:t>
            </a:r>
            <a:r>
              <a:rPr dirty="0" sz="2600" b="1" i="1">
                <a:solidFill>
                  <a:srgbClr val="FFFFFF"/>
                </a:solidFill>
                <a:latin typeface="Lato Black"/>
                <a:cs typeface="Lato Black"/>
              </a:rPr>
              <a:t>help</a:t>
            </a:r>
            <a:r>
              <a:rPr dirty="0" sz="2600" spc="-5" b="1" i="1">
                <a:solidFill>
                  <a:srgbClr val="FFFFFF"/>
                </a:solidFill>
                <a:latin typeface="Lato Black"/>
                <a:cs typeface="Lato Black"/>
              </a:rPr>
              <a:t> </a:t>
            </a:r>
            <a:r>
              <a:rPr dirty="0" sz="2600" b="1" i="1">
                <a:solidFill>
                  <a:srgbClr val="FFFFFF"/>
                </a:solidFill>
                <a:latin typeface="Lato Black"/>
                <a:cs typeface="Lato Black"/>
              </a:rPr>
              <a:t>our </a:t>
            </a:r>
            <a:r>
              <a:rPr dirty="0" sz="2600" spc="5" b="1" i="1">
                <a:solidFill>
                  <a:srgbClr val="FFFFFF"/>
                </a:solidFill>
                <a:latin typeface="Lato Black"/>
                <a:cs typeface="Lato Black"/>
              </a:rPr>
              <a:t> </a:t>
            </a:r>
            <a:r>
              <a:rPr dirty="0" sz="2600" b="1" i="1">
                <a:solidFill>
                  <a:srgbClr val="FFFFFF"/>
                </a:solidFill>
                <a:latin typeface="Lato Black"/>
                <a:cs typeface="Lato Black"/>
              </a:rPr>
              <a:t>staff to </a:t>
            </a:r>
            <a:r>
              <a:rPr dirty="0" sz="2600" spc="-15" b="1" i="1">
                <a:solidFill>
                  <a:srgbClr val="FFFFFF"/>
                </a:solidFill>
                <a:latin typeface="Lato Black"/>
                <a:cs typeface="Lato Black"/>
              </a:rPr>
              <a:t>care </a:t>
            </a:r>
            <a:r>
              <a:rPr dirty="0" sz="2600" b="1" i="1">
                <a:solidFill>
                  <a:srgbClr val="FFFFFF"/>
                </a:solidFill>
                <a:latin typeface="Lato Black"/>
                <a:cs typeface="Lato Black"/>
              </a:rPr>
              <a:t>for the whole </a:t>
            </a:r>
            <a:r>
              <a:rPr dirty="0" sz="2800" spc="-5" b="1" i="1">
                <a:solidFill>
                  <a:srgbClr val="FFFFFF"/>
                </a:solidFill>
                <a:latin typeface="Lato Black"/>
                <a:cs typeface="Lato Black"/>
              </a:rPr>
              <a:t>wh</a:t>
            </a:r>
            <a:r>
              <a:rPr dirty="0" sz="2700" spc="-5" b="1" i="1">
                <a:solidFill>
                  <a:srgbClr val="FFFFFF"/>
                </a:solidFill>
                <a:latin typeface="Arial"/>
                <a:cs typeface="Arial"/>
              </a:rPr>
              <a:t>ā</a:t>
            </a:r>
            <a:r>
              <a:rPr dirty="0" sz="2800" spc="-5" b="1" i="1">
                <a:solidFill>
                  <a:srgbClr val="FFFFFF"/>
                </a:solidFill>
                <a:latin typeface="Lato Black"/>
                <a:cs typeface="Lato Black"/>
              </a:rPr>
              <a:t>nau </a:t>
            </a:r>
            <a:r>
              <a:rPr dirty="0" sz="2800" spc="-530" b="1" i="1">
                <a:solidFill>
                  <a:srgbClr val="FFFFFF"/>
                </a:solidFill>
                <a:latin typeface="Lato Black"/>
                <a:cs typeface="Lato Black"/>
              </a:rPr>
              <a:t> </a:t>
            </a:r>
            <a:r>
              <a:rPr dirty="0" sz="2600" b="1" i="1">
                <a:solidFill>
                  <a:srgbClr val="FFFFFF"/>
                </a:solidFill>
                <a:latin typeface="Lato Black"/>
                <a:cs typeface="Lato Black"/>
              </a:rPr>
              <a:t>and </a:t>
            </a:r>
            <a:r>
              <a:rPr dirty="0" sz="2600" spc="-20" b="1" i="1">
                <a:solidFill>
                  <a:srgbClr val="FFFFFF"/>
                </a:solidFill>
                <a:latin typeface="Lato Black"/>
                <a:cs typeface="Lato Black"/>
              </a:rPr>
              <a:t>make </a:t>
            </a:r>
            <a:r>
              <a:rPr dirty="0" sz="2600" b="1" i="1">
                <a:solidFill>
                  <a:srgbClr val="FFFFFF"/>
                </a:solidFill>
                <a:latin typeface="Lato Black"/>
                <a:cs typeface="Lato Black"/>
              </a:rPr>
              <a:t>their time in hospital a </a:t>
            </a:r>
            <a:r>
              <a:rPr dirty="0" sz="2600" spc="5" b="1" i="1">
                <a:solidFill>
                  <a:srgbClr val="FFFFFF"/>
                </a:solidFill>
                <a:latin typeface="Lato Black"/>
                <a:cs typeface="Lato Black"/>
              </a:rPr>
              <a:t> </a:t>
            </a:r>
            <a:r>
              <a:rPr dirty="0" sz="2600" b="1" i="1">
                <a:solidFill>
                  <a:srgbClr val="FFFFFF"/>
                </a:solidFill>
                <a:latin typeface="Lato Black"/>
                <a:cs typeface="Lato Black"/>
              </a:rPr>
              <a:t>lot</a:t>
            </a:r>
            <a:r>
              <a:rPr dirty="0" sz="2600" spc="-5" b="1" i="1">
                <a:solidFill>
                  <a:srgbClr val="FFFFFF"/>
                </a:solidFill>
                <a:latin typeface="Lato Black"/>
                <a:cs typeface="Lato Black"/>
              </a:rPr>
              <a:t> </a:t>
            </a:r>
            <a:r>
              <a:rPr dirty="0" sz="2600" spc="-30" b="1" i="1">
                <a:solidFill>
                  <a:srgbClr val="FFFFFF"/>
                </a:solidFill>
                <a:latin typeface="Lato Black"/>
                <a:cs typeface="Lato Black"/>
              </a:rPr>
              <a:t>easier.”</a:t>
            </a:r>
            <a:endParaRPr sz="2600">
              <a:latin typeface="Lato Black"/>
              <a:cs typeface="Lato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67106" y="4282857"/>
            <a:ext cx="2748280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5">
                <a:solidFill>
                  <a:srgbClr val="FFFFFF"/>
                </a:solidFill>
                <a:latin typeface="Lato"/>
                <a:cs typeface="Lato"/>
              </a:rPr>
              <a:t>Paediatrician</a:t>
            </a:r>
            <a:r>
              <a:rPr dirty="0" sz="1700" spc="-25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1700">
                <a:solidFill>
                  <a:srgbClr val="FFFFFF"/>
                </a:solidFill>
                <a:latin typeface="Lato"/>
                <a:cs typeface="Lato"/>
              </a:rPr>
              <a:t>Dr</a:t>
            </a:r>
            <a:r>
              <a:rPr dirty="0" sz="1700" spc="-25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1700">
                <a:solidFill>
                  <a:srgbClr val="FFFFFF"/>
                </a:solidFill>
                <a:latin typeface="Lato"/>
                <a:cs typeface="Lato"/>
              </a:rPr>
              <a:t>Renee</a:t>
            </a:r>
            <a:r>
              <a:rPr dirty="0" sz="1700" spc="-25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1700">
                <a:solidFill>
                  <a:srgbClr val="FFFFFF"/>
                </a:solidFill>
                <a:latin typeface="Lato"/>
                <a:cs typeface="Lato"/>
              </a:rPr>
              <a:t>Liang</a:t>
            </a:r>
            <a:endParaRPr sz="1700">
              <a:latin typeface="Lato"/>
              <a:cs typeface="La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86319" y="4680367"/>
            <a:ext cx="107950" cy="749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300" spc="10">
                <a:solidFill>
                  <a:srgbClr val="595959"/>
                </a:solidFill>
                <a:latin typeface="Lato"/>
                <a:cs typeface="Lato"/>
              </a:rPr>
              <a:t>Title</a:t>
            </a:r>
            <a:endParaRPr sz="300">
              <a:latin typeface="Lato"/>
              <a:cs typeface="La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625847" y="266250"/>
            <a:ext cx="3141345" cy="4649470"/>
            <a:chOff x="5625847" y="266250"/>
            <a:chExt cx="3141345" cy="464947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25847" y="266250"/>
              <a:ext cx="3141200" cy="46490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82997" y="304350"/>
              <a:ext cx="3026900" cy="45347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9200" y="431518"/>
            <a:ext cx="9175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i="1">
                <a:solidFill>
                  <a:srgbClr val="F1C131"/>
                </a:solidFill>
                <a:latin typeface="Lato"/>
                <a:cs typeface="Lato"/>
              </a:rPr>
              <a:t>Playroom</a:t>
            </a:r>
            <a:endParaRPr sz="1800">
              <a:latin typeface="Lato"/>
              <a:cs typeface="La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9192" y="699742"/>
            <a:ext cx="1358265" cy="1517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b="1" i="1">
                <a:solidFill>
                  <a:srgbClr val="F1C131"/>
                </a:solidFill>
                <a:latin typeface="Lato Black"/>
                <a:cs typeface="Lato Black"/>
              </a:rPr>
              <a:t>BEFORE</a:t>
            </a:r>
            <a:endParaRPr sz="3000">
              <a:latin typeface="Lato Black"/>
              <a:cs typeface="Lato Black"/>
            </a:endParaRPr>
          </a:p>
          <a:p>
            <a:pPr marL="12700">
              <a:lnSpc>
                <a:spcPct val="100000"/>
              </a:lnSpc>
              <a:spcBef>
                <a:spcPts val="3030"/>
              </a:spcBef>
            </a:pPr>
            <a:r>
              <a:rPr dirty="0" sz="3000" b="1" i="1">
                <a:solidFill>
                  <a:srgbClr val="F1C131"/>
                </a:solidFill>
                <a:latin typeface="Lato Black"/>
                <a:cs typeface="Lato Black"/>
              </a:rPr>
              <a:t>AFTER</a:t>
            </a:r>
            <a:endParaRPr sz="3000">
              <a:latin typeface="Lato Black"/>
              <a:cs typeface="Lato Black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1200" b="1" i="1">
                <a:solidFill>
                  <a:srgbClr val="F1C131"/>
                </a:solidFill>
                <a:latin typeface="Lato"/>
                <a:cs typeface="Lato"/>
              </a:rPr>
              <a:t>Indicati</a:t>
            </a:r>
            <a:r>
              <a:rPr dirty="0" sz="1200" spc="-20" b="1" i="1">
                <a:solidFill>
                  <a:srgbClr val="F1C131"/>
                </a:solidFill>
                <a:latin typeface="Lato"/>
                <a:cs typeface="Lato"/>
              </a:rPr>
              <a:t>v</a:t>
            </a:r>
            <a:r>
              <a:rPr dirty="0" sz="1200" b="1" i="1">
                <a:solidFill>
                  <a:srgbClr val="F1C131"/>
                </a:solidFill>
                <a:latin typeface="Lato"/>
                <a:cs typeface="Lato"/>
              </a:rPr>
              <a:t>e Only</a:t>
            </a:r>
            <a:endParaRPr sz="1200">
              <a:latin typeface="Lato"/>
              <a:cs typeface="La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852712" y="219625"/>
            <a:ext cx="3408679" cy="1979295"/>
            <a:chOff x="1852712" y="219625"/>
            <a:chExt cx="3408679" cy="1979295"/>
          </a:xfrm>
        </p:grpSpPr>
        <p:sp>
          <p:nvSpPr>
            <p:cNvPr id="5" name="object 5"/>
            <p:cNvSpPr/>
            <p:nvPr/>
          </p:nvSpPr>
          <p:spPr>
            <a:xfrm>
              <a:off x="1857474" y="820700"/>
              <a:ext cx="438784" cy="239395"/>
            </a:xfrm>
            <a:custGeom>
              <a:avLst/>
              <a:gdLst/>
              <a:ahLst/>
              <a:cxnLst/>
              <a:rect l="l" t="t" r="r" b="b"/>
              <a:pathLst>
                <a:path w="438785" h="239394">
                  <a:moveTo>
                    <a:pt x="319049" y="239099"/>
                  </a:moveTo>
                  <a:lnTo>
                    <a:pt x="319049" y="179324"/>
                  </a:lnTo>
                  <a:lnTo>
                    <a:pt x="0" y="179324"/>
                  </a:lnTo>
                  <a:lnTo>
                    <a:pt x="0" y="59774"/>
                  </a:lnTo>
                  <a:lnTo>
                    <a:pt x="319049" y="59774"/>
                  </a:lnTo>
                  <a:lnTo>
                    <a:pt x="319049" y="0"/>
                  </a:lnTo>
                  <a:lnTo>
                    <a:pt x="438599" y="119549"/>
                  </a:lnTo>
                  <a:lnTo>
                    <a:pt x="319049" y="239099"/>
                  </a:lnTo>
                  <a:close/>
                </a:path>
              </a:pathLst>
            </a:custGeom>
            <a:solidFill>
              <a:srgbClr val="F1C1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857474" y="820700"/>
              <a:ext cx="438784" cy="239395"/>
            </a:xfrm>
            <a:custGeom>
              <a:avLst/>
              <a:gdLst/>
              <a:ahLst/>
              <a:cxnLst/>
              <a:rect l="l" t="t" r="r" b="b"/>
              <a:pathLst>
                <a:path w="438785" h="239394">
                  <a:moveTo>
                    <a:pt x="0" y="59774"/>
                  </a:moveTo>
                  <a:lnTo>
                    <a:pt x="319049" y="59774"/>
                  </a:lnTo>
                  <a:lnTo>
                    <a:pt x="319049" y="0"/>
                  </a:lnTo>
                  <a:lnTo>
                    <a:pt x="438599" y="119549"/>
                  </a:lnTo>
                  <a:lnTo>
                    <a:pt x="319049" y="239099"/>
                  </a:lnTo>
                  <a:lnTo>
                    <a:pt x="319049" y="179324"/>
                  </a:lnTo>
                  <a:lnTo>
                    <a:pt x="0" y="179324"/>
                  </a:lnTo>
                  <a:lnTo>
                    <a:pt x="0" y="59774"/>
                  </a:lnTo>
                  <a:close/>
                </a:path>
              </a:pathLst>
            </a:custGeom>
            <a:ln w="9524">
              <a:solidFill>
                <a:srgbClr val="F1C13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96074" y="219625"/>
              <a:ext cx="2964950" cy="197905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1247587" y="2193912"/>
            <a:ext cx="250190" cy="396240"/>
            <a:chOff x="1247587" y="2193912"/>
            <a:chExt cx="250190" cy="396240"/>
          </a:xfrm>
        </p:grpSpPr>
        <p:sp>
          <p:nvSpPr>
            <p:cNvPr id="9" name="object 9"/>
            <p:cNvSpPr/>
            <p:nvPr/>
          </p:nvSpPr>
          <p:spPr>
            <a:xfrm>
              <a:off x="1252350" y="2198674"/>
              <a:ext cx="240665" cy="386715"/>
            </a:xfrm>
            <a:custGeom>
              <a:avLst/>
              <a:gdLst/>
              <a:ahLst/>
              <a:cxnLst/>
              <a:rect l="l" t="t" r="r" b="b"/>
              <a:pathLst>
                <a:path w="240665" h="386714">
                  <a:moveTo>
                    <a:pt x="120299" y="386399"/>
                  </a:moveTo>
                  <a:lnTo>
                    <a:pt x="0" y="266099"/>
                  </a:lnTo>
                  <a:lnTo>
                    <a:pt x="60149" y="266099"/>
                  </a:lnTo>
                  <a:lnTo>
                    <a:pt x="60149" y="0"/>
                  </a:lnTo>
                  <a:lnTo>
                    <a:pt x="180449" y="0"/>
                  </a:lnTo>
                  <a:lnTo>
                    <a:pt x="180449" y="266099"/>
                  </a:lnTo>
                  <a:lnTo>
                    <a:pt x="240599" y="266099"/>
                  </a:lnTo>
                  <a:lnTo>
                    <a:pt x="120299" y="386399"/>
                  </a:lnTo>
                  <a:close/>
                </a:path>
              </a:pathLst>
            </a:custGeom>
            <a:solidFill>
              <a:srgbClr val="F1C1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252350" y="2198674"/>
              <a:ext cx="240665" cy="386715"/>
            </a:xfrm>
            <a:custGeom>
              <a:avLst/>
              <a:gdLst/>
              <a:ahLst/>
              <a:cxnLst/>
              <a:rect l="l" t="t" r="r" b="b"/>
              <a:pathLst>
                <a:path w="240665" h="386714">
                  <a:moveTo>
                    <a:pt x="0" y="266099"/>
                  </a:moveTo>
                  <a:lnTo>
                    <a:pt x="60149" y="266099"/>
                  </a:lnTo>
                  <a:lnTo>
                    <a:pt x="60149" y="0"/>
                  </a:lnTo>
                  <a:lnTo>
                    <a:pt x="180449" y="0"/>
                  </a:lnTo>
                  <a:lnTo>
                    <a:pt x="180449" y="266099"/>
                  </a:lnTo>
                  <a:lnTo>
                    <a:pt x="240599" y="266099"/>
                  </a:lnTo>
                  <a:lnTo>
                    <a:pt x="120299" y="386399"/>
                  </a:lnTo>
                  <a:lnTo>
                    <a:pt x="0" y="266099"/>
                  </a:lnTo>
                  <a:close/>
                </a:path>
              </a:pathLst>
            </a:custGeom>
            <a:ln w="9524">
              <a:solidFill>
                <a:srgbClr val="F1C13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0" y="4661975"/>
            <a:ext cx="9144000" cy="481965"/>
            <a:chOff x="0" y="4661975"/>
            <a:chExt cx="9144000" cy="481965"/>
          </a:xfrm>
        </p:grpSpPr>
        <p:sp>
          <p:nvSpPr>
            <p:cNvPr id="12" name="object 12"/>
            <p:cNvSpPr/>
            <p:nvPr/>
          </p:nvSpPr>
          <p:spPr>
            <a:xfrm>
              <a:off x="0" y="4661975"/>
              <a:ext cx="9144000" cy="481965"/>
            </a:xfrm>
            <a:custGeom>
              <a:avLst/>
              <a:gdLst/>
              <a:ahLst/>
              <a:cxnLst/>
              <a:rect l="l" t="t" r="r" b="b"/>
              <a:pathLst>
                <a:path w="9144000" h="481964">
                  <a:moveTo>
                    <a:pt x="0" y="0"/>
                  </a:moveTo>
                  <a:lnTo>
                    <a:pt x="9143949" y="0"/>
                  </a:lnTo>
                  <a:lnTo>
                    <a:pt x="9143949" y="481524"/>
                  </a:lnTo>
                  <a:lnTo>
                    <a:pt x="0" y="4815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C13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8756" y="4735987"/>
              <a:ext cx="618892" cy="375174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13425" y="152400"/>
            <a:ext cx="3302082" cy="220407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6175" y="2696949"/>
            <a:ext cx="3300173" cy="1853149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604550" y="2713075"/>
            <a:ext cx="2258174" cy="182090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20925" y="2735784"/>
            <a:ext cx="2999999" cy="177547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4295" y="1011880"/>
            <a:ext cx="1998345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How</a:t>
            </a:r>
            <a:r>
              <a:rPr dirty="0" spc="-25"/>
              <a:t> </a:t>
            </a:r>
            <a:r>
              <a:rPr dirty="0"/>
              <a:t>to</a:t>
            </a:r>
            <a:r>
              <a:rPr dirty="0" spc="-25"/>
              <a:t> </a:t>
            </a:r>
            <a:r>
              <a:rPr dirty="0"/>
              <a:t>get</a:t>
            </a:r>
            <a:r>
              <a:rPr dirty="0" spc="-20"/>
              <a:t> </a:t>
            </a:r>
            <a:r>
              <a:rPr dirty="0"/>
              <a:t>in</a:t>
            </a:r>
            <a:r>
              <a:rPr dirty="0" spc="-25"/>
              <a:t> </a:t>
            </a:r>
            <a:r>
              <a:rPr dirty="0"/>
              <a:t>touch?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7100" y="1549259"/>
            <a:ext cx="4564380" cy="2236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78460">
              <a:lnSpc>
                <a:spcPct val="113199"/>
              </a:lnSpc>
              <a:spcBef>
                <a:spcPts val="100"/>
              </a:spcBef>
            </a:pPr>
            <a:r>
              <a:rPr dirty="0" sz="1200" b="1">
                <a:latin typeface="Lato"/>
                <a:cs typeface="Lato"/>
              </a:rPr>
              <a:t>If </a:t>
            </a:r>
            <a:r>
              <a:rPr dirty="0" sz="1200" spc="-10" b="1">
                <a:latin typeface="Lato"/>
                <a:cs typeface="Lato"/>
              </a:rPr>
              <a:t>you </a:t>
            </a:r>
            <a:r>
              <a:rPr dirty="0" sz="1200" spc="-15" b="1">
                <a:latin typeface="Lato"/>
                <a:cs typeface="Lato"/>
              </a:rPr>
              <a:t>have </a:t>
            </a:r>
            <a:r>
              <a:rPr dirty="0" sz="1200" spc="-10" b="1">
                <a:latin typeface="Lato"/>
                <a:cs typeface="Lato"/>
              </a:rPr>
              <a:t>any </a:t>
            </a:r>
            <a:r>
              <a:rPr dirty="0" sz="1200" b="1">
                <a:latin typeface="Lato"/>
                <a:cs typeface="Lato"/>
              </a:rPr>
              <a:t>questions </a:t>
            </a:r>
            <a:r>
              <a:rPr dirty="0" sz="1200" spc="-5" b="1">
                <a:latin typeface="Lato"/>
                <a:cs typeface="Lato"/>
              </a:rPr>
              <a:t>or </a:t>
            </a:r>
            <a:r>
              <a:rPr dirty="0" sz="1200" b="1">
                <a:latin typeface="Lato"/>
                <a:cs typeface="Lato"/>
              </a:rPr>
              <a:t>would </a:t>
            </a:r>
            <a:r>
              <a:rPr dirty="0" sz="1200" spc="-10" b="1">
                <a:latin typeface="Lato"/>
                <a:cs typeface="Lato"/>
              </a:rPr>
              <a:t>like </a:t>
            </a:r>
            <a:r>
              <a:rPr dirty="0" sz="1200" b="1">
                <a:latin typeface="Lato"/>
                <a:cs typeface="Lato"/>
              </a:rPr>
              <a:t>to donate, </a:t>
            </a:r>
            <a:r>
              <a:rPr dirty="0" sz="1200" spc="-5" b="1">
                <a:latin typeface="Lato"/>
                <a:cs typeface="Lato"/>
              </a:rPr>
              <a:t>please </a:t>
            </a:r>
            <a:r>
              <a:rPr dirty="0" sz="1200" spc="-10" b="1">
                <a:latin typeface="Lato"/>
                <a:cs typeface="Lato"/>
              </a:rPr>
              <a:t>don’t </a:t>
            </a:r>
            <a:r>
              <a:rPr dirty="0" sz="1200" spc="-220" b="1">
                <a:latin typeface="Lato"/>
                <a:cs typeface="Lato"/>
              </a:rPr>
              <a:t> </a:t>
            </a:r>
            <a:r>
              <a:rPr dirty="0" sz="1200" spc="-5" b="1">
                <a:latin typeface="Lato"/>
                <a:cs typeface="Lato"/>
              </a:rPr>
              <a:t>hesitate</a:t>
            </a:r>
            <a:r>
              <a:rPr dirty="0" sz="1200" spc="-10" b="1">
                <a:latin typeface="Lato"/>
                <a:cs typeface="Lato"/>
              </a:rPr>
              <a:t> </a:t>
            </a:r>
            <a:r>
              <a:rPr dirty="0" sz="1200" b="1">
                <a:latin typeface="Lato"/>
                <a:cs typeface="Lato"/>
              </a:rPr>
              <a:t>to </a:t>
            </a:r>
            <a:r>
              <a:rPr dirty="0" sz="1200" spc="-10" b="1">
                <a:latin typeface="Lato"/>
                <a:cs typeface="Lato"/>
              </a:rPr>
              <a:t>give</a:t>
            </a:r>
            <a:r>
              <a:rPr dirty="0" sz="1200" spc="-5" b="1">
                <a:latin typeface="Lato"/>
                <a:cs typeface="Lato"/>
              </a:rPr>
              <a:t> us </a:t>
            </a:r>
            <a:r>
              <a:rPr dirty="0" sz="1200" b="1">
                <a:latin typeface="Lato"/>
                <a:cs typeface="Lato"/>
              </a:rPr>
              <a:t>a</a:t>
            </a:r>
            <a:r>
              <a:rPr dirty="0" sz="1200" spc="-5" b="1">
                <a:latin typeface="Lato"/>
                <a:cs typeface="Lato"/>
              </a:rPr>
              <a:t> </a:t>
            </a:r>
            <a:r>
              <a:rPr dirty="0" sz="1200" b="1">
                <a:latin typeface="Lato"/>
                <a:cs typeface="Lato"/>
              </a:rPr>
              <a:t>call</a:t>
            </a:r>
            <a:r>
              <a:rPr dirty="0" sz="1200" spc="-5" b="1">
                <a:latin typeface="Lato"/>
                <a:cs typeface="Lato"/>
              </a:rPr>
              <a:t> or email us:</a:t>
            </a:r>
            <a:endParaRPr sz="1200">
              <a:latin typeface="Lato"/>
              <a:cs typeface="La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50">
              <a:latin typeface="Lato"/>
              <a:cs typeface="La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b="1">
                <a:latin typeface="Lato"/>
                <a:cs typeface="Lato"/>
              </a:rPr>
              <a:t>Phone:</a:t>
            </a:r>
            <a:r>
              <a:rPr dirty="0" sz="1200" spc="-10" b="1">
                <a:latin typeface="Lato"/>
                <a:cs typeface="Lato"/>
              </a:rPr>
              <a:t> </a:t>
            </a:r>
            <a:r>
              <a:rPr dirty="0" sz="1200">
                <a:latin typeface="Lato"/>
                <a:cs typeface="Lato"/>
              </a:rPr>
              <a:t>Greta</a:t>
            </a:r>
            <a:r>
              <a:rPr dirty="0" sz="1200" spc="-10">
                <a:latin typeface="Lato"/>
                <a:cs typeface="Lato"/>
              </a:rPr>
              <a:t> </a:t>
            </a:r>
            <a:r>
              <a:rPr dirty="0" sz="1200">
                <a:latin typeface="Lato"/>
                <a:cs typeface="Lato"/>
              </a:rPr>
              <a:t>Buchanan</a:t>
            </a:r>
            <a:r>
              <a:rPr dirty="0" sz="1200" spc="-10">
                <a:latin typeface="Lato"/>
                <a:cs typeface="Lato"/>
              </a:rPr>
              <a:t> </a:t>
            </a:r>
            <a:r>
              <a:rPr dirty="0" sz="1200">
                <a:latin typeface="Lato"/>
                <a:cs typeface="Lato"/>
              </a:rPr>
              <a:t>021</a:t>
            </a:r>
            <a:r>
              <a:rPr dirty="0" sz="1200" spc="-5">
                <a:latin typeface="Lato"/>
                <a:cs typeface="Lato"/>
              </a:rPr>
              <a:t> </a:t>
            </a:r>
            <a:r>
              <a:rPr dirty="0" sz="1200">
                <a:latin typeface="Lato"/>
                <a:cs typeface="Lato"/>
              </a:rPr>
              <a:t>558</a:t>
            </a:r>
            <a:r>
              <a:rPr dirty="0" sz="1200" spc="-10">
                <a:latin typeface="Lato"/>
                <a:cs typeface="Lato"/>
              </a:rPr>
              <a:t> </a:t>
            </a:r>
            <a:r>
              <a:rPr dirty="0" sz="1200">
                <a:latin typeface="Lato"/>
                <a:cs typeface="Lato"/>
              </a:rPr>
              <a:t>224</a:t>
            </a:r>
            <a:r>
              <a:rPr dirty="0" sz="1200" spc="-10">
                <a:latin typeface="Lato"/>
                <a:cs typeface="Lato"/>
              </a:rPr>
              <a:t> </a:t>
            </a:r>
            <a:r>
              <a:rPr dirty="0" sz="1200">
                <a:latin typeface="Lato"/>
                <a:cs typeface="Lato"/>
              </a:rPr>
              <a:t>or</a:t>
            </a:r>
            <a:r>
              <a:rPr dirty="0" sz="1200" spc="-10">
                <a:latin typeface="Lato"/>
                <a:cs typeface="Lato"/>
              </a:rPr>
              <a:t> </a:t>
            </a:r>
            <a:r>
              <a:rPr dirty="0" sz="1200">
                <a:latin typeface="Lato"/>
                <a:cs typeface="Lato"/>
              </a:rPr>
              <a:t>Sophie</a:t>
            </a:r>
            <a:r>
              <a:rPr dirty="0" sz="1200" spc="-5">
                <a:latin typeface="Lato"/>
                <a:cs typeface="Lato"/>
              </a:rPr>
              <a:t> </a:t>
            </a:r>
            <a:r>
              <a:rPr dirty="0" sz="1200">
                <a:latin typeface="Lato"/>
                <a:cs typeface="Lato"/>
              </a:rPr>
              <a:t>Lane</a:t>
            </a:r>
            <a:r>
              <a:rPr dirty="0" sz="1200" spc="-10">
                <a:latin typeface="Lato"/>
                <a:cs typeface="Lato"/>
              </a:rPr>
              <a:t> </a:t>
            </a:r>
            <a:r>
              <a:rPr dirty="0" sz="1200">
                <a:latin typeface="Lato"/>
                <a:cs typeface="Lato"/>
              </a:rPr>
              <a:t>0204</a:t>
            </a:r>
            <a:r>
              <a:rPr dirty="0" sz="1200" spc="-10">
                <a:latin typeface="Lato"/>
                <a:cs typeface="Lato"/>
              </a:rPr>
              <a:t> </a:t>
            </a:r>
            <a:r>
              <a:rPr dirty="0" sz="1200">
                <a:latin typeface="Lato"/>
                <a:cs typeface="Lato"/>
              </a:rPr>
              <a:t>139</a:t>
            </a:r>
            <a:r>
              <a:rPr dirty="0" sz="1200" spc="-10">
                <a:latin typeface="Lato"/>
                <a:cs typeface="Lato"/>
              </a:rPr>
              <a:t> </a:t>
            </a:r>
            <a:r>
              <a:rPr dirty="0" sz="1200">
                <a:latin typeface="Lato"/>
                <a:cs typeface="Lato"/>
              </a:rPr>
              <a:t>8518</a:t>
            </a:r>
            <a:endParaRPr sz="1200">
              <a:latin typeface="Lato"/>
              <a:cs typeface="Lato"/>
            </a:endParaRPr>
          </a:p>
          <a:p>
            <a:pPr marL="12700" marR="764540">
              <a:lnSpc>
                <a:spcPct val="196500"/>
              </a:lnSpc>
            </a:pPr>
            <a:r>
              <a:rPr dirty="0" sz="1200" spc="-5" b="1">
                <a:latin typeface="Lato"/>
                <a:cs typeface="Lato"/>
              </a:rPr>
              <a:t>Email</a:t>
            </a:r>
            <a:r>
              <a:rPr dirty="0" sz="1200" spc="-5">
                <a:latin typeface="Lato"/>
                <a:cs typeface="Lato"/>
              </a:rPr>
              <a:t>: </a:t>
            </a:r>
            <a:r>
              <a:rPr dirty="0" u="heavy" sz="1200">
                <a:solidFill>
                  <a:srgbClr val="4E94CD"/>
                </a:solidFill>
                <a:uFill>
                  <a:solidFill>
                    <a:srgbClr val="4E94CD"/>
                  </a:solidFill>
                </a:uFill>
                <a:latin typeface="Lato"/>
                <a:cs typeface="Lato"/>
                <a:hlinkClick r:id="rId2"/>
              </a:rPr>
              <a:t>info@northlandcommunityfoundation.org.nz </a:t>
            </a:r>
            <a:r>
              <a:rPr dirty="0" sz="1200" spc="5">
                <a:solidFill>
                  <a:srgbClr val="4E94CD"/>
                </a:solidFill>
                <a:latin typeface="Lato"/>
                <a:cs typeface="Lato"/>
              </a:rPr>
              <a:t> </a:t>
            </a:r>
            <a:r>
              <a:rPr dirty="0" sz="1200" spc="-20" b="1">
                <a:latin typeface="Lato"/>
                <a:cs typeface="Lato"/>
              </a:rPr>
              <a:t>P</a:t>
            </a:r>
            <a:r>
              <a:rPr dirty="0" sz="1200" spc="-5" b="1">
                <a:latin typeface="Lato"/>
                <a:cs typeface="Lato"/>
              </a:rPr>
              <a:t>osta</a:t>
            </a:r>
            <a:r>
              <a:rPr dirty="0" sz="1200" b="1">
                <a:latin typeface="Lato"/>
                <a:cs typeface="Lato"/>
              </a:rPr>
              <a:t>l</a:t>
            </a:r>
            <a:r>
              <a:rPr dirty="0" sz="1200" spc="-5" b="1">
                <a:latin typeface="Lato"/>
                <a:cs typeface="Lato"/>
              </a:rPr>
              <a:t> </a:t>
            </a:r>
            <a:r>
              <a:rPr dirty="0" sz="1200" b="1">
                <a:latin typeface="Lato"/>
                <a:cs typeface="Lato"/>
              </a:rPr>
              <a:t>Address:</a:t>
            </a:r>
            <a:r>
              <a:rPr dirty="0" sz="1200" spc="5" b="1">
                <a:latin typeface="Lato"/>
                <a:cs typeface="Lato"/>
              </a:rPr>
              <a:t> </a:t>
            </a:r>
            <a:r>
              <a:rPr dirty="0" sz="1200">
                <a:latin typeface="Lato"/>
                <a:cs typeface="Lato"/>
              </a:rPr>
              <a:t>PO B</a:t>
            </a:r>
            <a:r>
              <a:rPr dirty="0" sz="1200" spc="-35">
                <a:latin typeface="Lato"/>
                <a:cs typeface="Lato"/>
              </a:rPr>
              <a:t>o</a:t>
            </a:r>
            <a:r>
              <a:rPr dirty="0" sz="1200">
                <a:latin typeface="Lato"/>
                <a:cs typeface="Lato"/>
              </a:rPr>
              <a:t>x 10011, </a:t>
            </a:r>
            <a:r>
              <a:rPr dirty="0" sz="1200" spc="-125">
                <a:latin typeface="Lato"/>
                <a:cs typeface="Lato"/>
              </a:rPr>
              <a:t>T</a:t>
            </a:r>
            <a:r>
              <a:rPr dirty="0" sz="1200">
                <a:latin typeface="Lato"/>
                <a:cs typeface="Lato"/>
              </a:rPr>
              <a:t>e Mai, Whan</a:t>
            </a:r>
            <a:r>
              <a:rPr dirty="0" sz="1200" spc="-5">
                <a:latin typeface="Lato"/>
                <a:cs typeface="Lato"/>
              </a:rPr>
              <a:t>g</a:t>
            </a:r>
            <a:r>
              <a:rPr dirty="0" sz="1200">
                <a:latin typeface="Arial"/>
                <a:cs typeface="Arial"/>
              </a:rPr>
              <a:t>ā</a:t>
            </a:r>
            <a:r>
              <a:rPr dirty="0" sz="1200">
                <a:latin typeface="Lato"/>
                <a:cs typeface="Lato"/>
              </a:rPr>
              <a:t>rei 0143.  </a:t>
            </a:r>
            <a:r>
              <a:rPr dirty="0" sz="1200" spc="-10" b="1">
                <a:latin typeface="Lato"/>
                <a:cs typeface="Lato"/>
              </a:rPr>
              <a:t>Website</a:t>
            </a:r>
            <a:r>
              <a:rPr dirty="0" sz="1200" spc="-10">
                <a:latin typeface="Lato"/>
                <a:cs typeface="Lato"/>
              </a:rPr>
              <a:t>:</a:t>
            </a:r>
            <a:r>
              <a:rPr dirty="0" sz="1200" spc="10">
                <a:latin typeface="Lato"/>
                <a:cs typeface="Lato"/>
              </a:rPr>
              <a:t> </a:t>
            </a:r>
            <a:r>
              <a:rPr dirty="0" u="heavy" sz="1200" spc="-5">
                <a:solidFill>
                  <a:srgbClr val="4E94CD"/>
                </a:solidFill>
                <a:uFill>
                  <a:solidFill>
                    <a:srgbClr val="4E94CD"/>
                  </a:solidFill>
                </a:uFill>
                <a:latin typeface="Lato"/>
                <a:cs typeface="Lato"/>
                <a:hlinkClick r:id="rId3"/>
              </a:rPr>
              <a:t>www.northlandcommunityfoundation.org.nz </a:t>
            </a:r>
            <a:r>
              <a:rPr dirty="0" sz="1200">
                <a:solidFill>
                  <a:srgbClr val="4E94CD"/>
                </a:solidFill>
                <a:latin typeface="Lato"/>
                <a:cs typeface="Lato"/>
              </a:rPr>
              <a:t> </a:t>
            </a:r>
            <a:r>
              <a:rPr dirty="0" sz="1200" spc="-5" b="1">
                <a:latin typeface="Lato"/>
                <a:cs typeface="Lato"/>
              </a:rPr>
              <a:t>Facebook</a:t>
            </a:r>
            <a:r>
              <a:rPr dirty="0" sz="1200" spc="-5">
                <a:latin typeface="Lato"/>
                <a:cs typeface="Lato"/>
              </a:rPr>
              <a:t>: </a:t>
            </a:r>
            <a:r>
              <a:rPr dirty="0" u="heavy" sz="1200" spc="-5">
                <a:solidFill>
                  <a:srgbClr val="4E94CD"/>
                </a:solidFill>
                <a:uFill>
                  <a:solidFill>
                    <a:srgbClr val="4E94CD"/>
                  </a:solidFill>
                </a:uFill>
                <a:latin typeface="Lato"/>
                <a:cs typeface="Lato"/>
                <a:hlinkClick r:id="rId4"/>
              </a:rPr>
              <a:t>www.facebook.com/ncf</a:t>
            </a:r>
            <a:endParaRPr sz="1200">
              <a:latin typeface="Lato"/>
              <a:cs typeface="La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4661975"/>
            <a:ext cx="9144000" cy="481965"/>
            <a:chOff x="0" y="4661975"/>
            <a:chExt cx="9144000" cy="481965"/>
          </a:xfrm>
        </p:grpSpPr>
        <p:sp>
          <p:nvSpPr>
            <p:cNvPr id="5" name="object 5"/>
            <p:cNvSpPr/>
            <p:nvPr/>
          </p:nvSpPr>
          <p:spPr>
            <a:xfrm>
              <a:off x="0" y="4661975"/>
              <a:ext cx="9144000" cy="481965"/>
            </a:xfrm>
            <a:custGeom>
              <a:avLst/>
              <a:gdLst/>
              <a:ahLst/>
              <a:cxnLst/>
              <a:rect l="l" t="t" r="r" b="b"/>
              <a:pathLst>
                <a:path w="9144000" h="481964">
                  <a:moveTo>
                    <a:pt x="0" y="0"/>
                  </a:moveTo>
                  <a:lnTo>
                    <a:pt x="9143949" y="0"/>
                  </a:lnTo>
                  <a:lnTo>
                    <a:pt x="9143949" y="481524"/>
                  </a:lnTo>
                  <a:lnTo>
                    <a:pt x="0" y="4815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C13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88756" y="4735987"/>
              <a:ext cx="618892" cy="375174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06200" y="132825"/>
            <a:ext cx="2908330" cy="43571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E94C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2021-07-28T10:17:31Z</dcterms:created>
  <dcterms:modified xsi:type="dcterms:W3CDTF">2021-07-28T10:17:31Z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2021-07-16T00:00:00Z</vt:filetime>
  </property>
  <property fmtid="{D5CDD505-2E9C-101B-9397-08002B2CF9AE}" pid="3" name="Creator">
    <vt:lpwstr>Google</vt:lpwstr>
  </property>
  <property fmtid="{D5CDD505-2E9C-101B-9397-08002B2CF9AE}" pid="4" name="LastSaved">
    <vt:filetime>2021-07-28T00:00:00Z</vt:filetime>
  </property>
</Properties>
</file>